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6" r:id="rId4"/>
  </p:sldMasterIdLst>
  <p:notesMasterIdLst>
    <p:notesMasterId r:id="rId22"/>
  </p:notesMasterIdLst>
  <p:handoutMasterIdLst>
    <p:handoutMasterId r:id="rId23"/>
  </p:handoutMasterIdLst>
  <p:sldIdLst>
    <p:sldId id="1786" r:id="rId5"/>
    <p:sldId id="1796" r:id="rId6"/>
    <p:sldId id="1797" r:id="rId7"/>
    <p:sldId id="1798" r:id="rId8"/>
    <p:sldId id="1799" r:id="rId9"/>
    <p:sldId id="1800" r:id="rId10"/>
    <p:sldId id="1801" r:id="rId11"/>
    <p:sldId id="1802" r:id="rId12"/>
    <p:sldId id="1803" r:id="rId13"/>
    <p:sldId id="1804" r:id="rId14"/>
    <p:sldId id="1805" r:id="rId15"/>
    <p:sldId id="1806" r:id="rId16"/>
    <p:sldId id="1807" r:id="rId17"/>
    <p:sldId id="1808" r:id="rId18"/>
    <p:sldId id="1809" r:id="rId19"/>
    <p:sldId id="1810" r:id="rId20"/>
    <p:sldId id="376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brima" panose="02000000000000000000" pitchFamily="2" charset="0"/>
      <p:regular r:id="rId28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4EB"/>
    <a:srgbClr val="52CCFF"/>
    <a:srgbClr val="009CDE"/>
    <a:srgbClr val="0092CC"/>
    <a:srgbClr val="F4EBE6"/>
    <a:srgbClr val="D2AF9C"/>
    <a:srgbClr val="BC886A"/>
    <a:srgbClr val="A56039"/>
    <a:srgbClr val="8F3807"/>
    <a:srgbClr val="76130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4" autoAdjust="0"/>
    <p:restoredTop sz="94640"/>
  </p:normalViewPr>
  <p:slideViewPr>
    <p:cSldViewPr snapToGrid="0">
      <p:cViewPr varScale="1">
        <p:scale>
          <a:sx n="102" d="100"/>
          <a:sy n="102" d="100"/>
        </p:scale>
        <p:origin x="688" y="16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p</a:t>
            </a:r>
            <a:r>
              <a:rPr lang="en-US" altLang="fr-FR" b="1" dirty="0">
                <a:solidFill>
                  <a:srgbClr val="FF0000"/>
                </a:solidFill>
              </a:rPr>
              <a:t>rogrammatic aspects of introducing Hepatitis C activities</a:t>
            </a:r>
            <a:br>
              <a:rPr lang="en-US" altLang="fr-FR" sz="1400" b="1" dirty="0">
                <a:solidFill>
                  <a:srgbClr val="FF0000"/>
                </a:solidFill>
              </a:rPr>
            </a:br>
            <a:r>
              <a:rPr lang="en-GB" altLang="en-US" dirty="0"/>
              <a:t>The MSF hired a hepatologist specifically for the hepatitis C activities, trained MOH/NTCC staff (35 doctors), created guideline for co-treatment of HCV and MDR TB based on WHO and EASL recommendation</a:t>
            </a:r>
          </a:p>
          <a:p>
            <a:endParaRPr lang="en-GB" altLang="en-US" dirty="0"/>
          </a:p>
          <a:p>
            <a:r>
              <a:rPr lang="en-GB" altLang="en-US" dirty="0"/>
              <a:t>MSF covered the patients’ transport fee and medical examinations</a:t>
            </a:r>
          </a:p>
          <a:p>
            <a:endParaRPr lang="en-GB" altLang="en-US" dirty="0"/>
          </a:p>
          <a:p>
            <a:r>
              <a:rPr lang="en-GB" altLang="en-US" dirty="0"/>
              <a:t>DAA treatment initiation consultations were provided by the MSF hepatologist.</a:t>
            </a:r>
          </a:p>
          <a:p>
            <a:endParaRPr lang="en-US" altLang="en-US" dirty="0"/>
          </a:p>
          <a:p>
            <a:r>
              <a:rPr lang="en-GB" altLang="en-US" dirty="0"/>
              <a:t>During the HCV treatment the consultations were provided by MSF doctors in the TB cabinets simultaneously with the MDR-TB consultations and scheduled on biweekly basis during first month and afterwards on a monthly basis.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1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4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 26  not started HCV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0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Characteristics of patients starting DAA</a:t>
            </a:r>
          </a:p>
          <a:p>
            <a:pPr eaLnBrk="1" fontAlgn="t" hangingPunct="1"/>
            <a:r>
              <a:rPr lang="fr-FR" altLang="en-US" b="1" dirty="0" err="1"/>
              <a:t>Characteristics</a:t>
            </a:r>
            <a:endParaRPr lang="en-US" altLang="en-US" dirty="0"/>
          </a:p>
          <a:p>
            <a:pPr eaLnBrk="1" fontAlgn="t" hangingPunct="1"/>
            <a:r>
              <a:rPr lang="en-US" altLang="en-US" b="1" dirty="0"/>
              <a:t>n/N* (%)</a:t>
            </a:r>
            <a:endParaRPr lang="en-US" altLang="en-US" dirty="0"/>
          </a:p>
          <a:p>
            <a:pPr eaLnBrk="1" fontAlgn="t" hangingPunct="1"/>
            <a:r>
              <a:rPr lang="en-US" altLang="en-US" b="1" dirty="0"/>
              <a:t>Age, (median in years, IQR)</a:t>
            </a:r>
            <a:endParaRPr lang="en-US" altLang="en-US" dirty="0"/>
          </a:p>
          <a:p>
            <a:pPr eaLnBrk="1" fontAlgn="t" hangingPunct="1"/>
            <a:r>
              <a:rPr lang="fr-FR" altLang="en-US" dirty="0"/>
              <a:t>49.5 (41.4-55.5)</a:t>
            </a:r>
            <a:endParaRPr lang="en-US" altLang="en-US" dirty="0"/>
          </a:p>
          <a:p>
            <a:pPr eaLnBrk="1" fontAlgn="t" hangingPunct="1"/>
            <a:r>
              <a:rPr lang="fr-FR" altLang="en-US" b="1" dirty="0"/>
              <a:t>BMI &lt;18.5 </a:t>
            </a:r>
            <a:endParaRPr lang="en-US" altLang="en-US" dirty="0"/>
          </a:p>
          <a:p>
            <a:pPr eaLnBrk="1" fontAlgn="t" hangingPunct="1"/>
            <a:r>
              <a:rPr lang="fr-FR" altLang="en-US" dirty="0"/>
              <a:t>7 (17.5)</a:t>
            </a:r>
            <a:endParaRPr lang="en-US" altLang="en-US" dirty="0"/>
          </a:p>
          <a:p>
            <a:pPr eaLnBrk="1" fontAlgn="t" hangingPunct="1"/>
            <a:r>
              <a:rPr lang="fr-FR" altLang="en-US" b="1" dirty="0"/>
              <a:t>Male</a:t>
            </a:r>
            <a:endParaRPr lang="en-US" altLang="en-US" dirty="0"/>
          </a:p>
          <a:p>
            <a:pPr eaLnBrk="1" fontAlgn="t" hangingPunct="1"/>
            <a:r>
              <a:rPr lang="fr-FR" altLang="en-US" dirty="0"/>
              <a:t>38 (95.0)</a:t>
            </a:r>
            <a:endParaRPr lang="en-US" altLang="en-US" dirty="0"/>
          </a:p>
          <a:p>
            <a:pPr eaLnBrk="1" fontAlgn="t" hangingPunct="1"/>
            <a:r>
              <a:rPr lang="en-US" altLang="en-US" b="1" dirty="0"/>
              <a:t>History of incarceration (past or present)</a:t>
            </a:r>
            <a:endParaRPr lang="en-US" altLang="en-US" dirty="0"/>
          </a:p>
          <a:p>
            <a:pPr eaLnBrk="1" fontAlgn="t" hangingPunct="1"/>
            <a:r>
              <a:rPr lang="fr-FR" altLang="en-US" dirty="0"/>
              <a:t>23 (57.5)</a:t>
            </a:r>
            <a:endParaRPr lang="en-US" altLang="en-US" dirty="0"/>
          </a:p>
          <a:p>
            <a:pPr eaLnBrk="1" fontAlgn="t" hangingPunct="1"/>
            <a:r>
              <a:rPr lang="en-US" altLang="en-US" b="1" dirty="0"/>
              <a:t>Health worker (past or present)</a:t>
            </a:r>
            <a:endParaRPr lang="en-US" altLang="en-US" dirty="0"/>
          </a:p>
          <a:p>
            <a:pPr eaLnBrk="1" fontAlgn="t" hangingPunct="1"/>
            <a:r>
              <a:rPr lang="fr-FR" altLang="en-US" dirty="0"/>
              <a:t>0 (0)</a:t>
            </a:r>
            <a:endParaRPr lang="en-US" altLang="en-US" dirty="0"/>
          </a:p>
          <a:p>
            <a:pPr eaLnBrk="1" fontAlgn="t" hangingPunct="1"/>
            <a:r>
              <a:rPr lang="fr-FR" altLang="en-US" b="1" dirty="0" err="1"/>
              <a:t>Alcohol</a:t>
            </a:r>
            <a:r>
              <a:rPr lang="fr-FR" altLang="en-US" b="1" dirty="0"/>
              <a:t> abuse</a:t>
            </a:r>
            <a:endParaRPr lang="en-US" altLang="en-US" dirty="0"/>
          </a:p>
          <a:p>
            <a:pPr eaLnBrk="1" fontAlgn="t" hangingPunct="1"/>
            <a:r>
              <a:rPr lang="fr-FR" altLang="en-US" dirty="0"/>
              <a:t>19 (47.5)</a:t>
            </a:r>
            <a:endParaRPr lang="en-US" altLang="en-US" dirty="0"/>
          </a:p>
          <a:p>
            <a:pPr eaLnBrk="1" fontAlgn="t" hangingPunct="1"/>
            <a:r>
              <a:rPr lang="en-US" altLang="en-US" b="1" dirty="0"/>
              <a:t>IV drug use (past or present)</a:t>
            </a:r>
            <a:endParaRPr lang="en-US" altLang="en-US" dirty="0"/>
          </a:p>
          <a:p>
            <a:pPr eaLnBrk="1" fontAlgn="t" hangingPunct="1"/>
            <a:r>
              <a:rPr lang="fr-FR" altLang="en-US" dirty="0"/>
              <a:t>18 (45.0)</a:t>
            </a:r>
            <a:endParaRPr lang="en-US" altLang="en-US" dirty="0"/>
          </a:p>
          <a:p>
            <a:pPr eaLnBrk="1" fontAlgn="t" hangingPunct="1"/>
            <a:r>
              <a:rPr lang="fr-FR" altLang="en-US" b="1" dirty="0" err="1"/>
              <a:t>Comorbidities</a:t>
            </a:r>
            <a:endParaRPr lang="en-US" altLang="en-US" dirty="0"/>
          </a:p>
          <a:p>
            <a:pPr eaLnBrk="1" fontAlgn="t" hangingPunct="1"/>
            <a:r>
              <a:rPr lang="fr-FR" altLang="en-US" dirty="0"/>
              <a:t> </a:t>
            </a:r>
            <a:endParaRPr lang="en-US" altLang="en-US" dirty="0"/>
          </a:p>
          <a:p>
            <a:pPr eaLnBrk="1" hangingPunct="1"/>
            <a:r>
              <a:rPr lang="en-US" altLang="en-US" dirty="0"/>
              <a:t>HIV positive</a:t>
            </a:r>
          </a:p>
          <a:p>
            <a:pPr eaLnBrk="1" fontAlgn="t" hangingPunct="1"/>
            <a:r>
              <a:rPr lang="fr-FR" altLang="en-US" dirty="0"/>
              <a:t>7 (17.5)</a:t>
            </a:r>
            <a:endParaRPr lang="en-US" altLang="en-US" dirty="0"/>
          </a:p>
          <a:p>
            <a:pPr eaLnBrk="1" hangingPunct="1"/>
            <a:r>
              <a:rPr lang="en-US" altLang="en-US" dirty="0"/>
              <a:t>HBsAg positive</a:t>
            </a:r>
          </a:p>
          <a:p>
            <a:pPr eaLnBrk="1" fontAlgn="t" hangingPunct="1"/>
            <a:r>
              <a:rPr lang="fr-FR" altLang="en-US" dirty="0"/>
              <a:t>0 (0.0)</a:t>
            </a:r>
            <a:endParaRPr lang="en-US" altLang="en-US" dirty="0"/>
          </a:p>
          <a:p>
            <a:pPr eaLnBrk="1" hangingPunct="1"/>
            <a:r>
              <a:rPr lang="en-US" altLang="en-US" dirty="0"/>
              <a:t>Anti-</a:t>
            </a:r>
            <a:r>
              <a:rPr lang="en-US" altLang="en-US" dirty="0" err="1"/>
              <a:t>HBc</a:t>
            </a:r>
            <a:r>
              <a:rPr lang="en-US" altLang="en-US" dirty="0"/>
              <a:t>-total positive*</a:t>
            </a:r>
          </a:p>
          <a:p>
            <a:pPr eaLnBrk="1" fontAlgn="t" hangingPunct="1"/>
            <a:r>
              <a:rPr lang="fr-FR" altLang="en-US" dirty="0"/>
              <a:t>15 (42.1)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b="1" dirty="0"/>
              <a:t>Adverse events of clinical significance: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Creatinine Clearance &lt;50ml/mm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Elevated levels of liver enzymes: &gt; 5N -10N (= grade 3)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altLang="en-US" dirty="0" err="1"/>
              <a:t>Any</a:t>
            </a:r>
            <a:r>
              <a:rPr lang="fr-FR" altLang="en-US" dirty="0"/>
              <a:t> AE </a:t>
            </a:r>
            <a:r>
              <a:rPr lang="fr-FR" altLang="en-US" dirty="0" err="1"/>
              <a:t>that</a:t>
            </a:r>
            <a:r>
              <a:rPr lang="fr-FR" altLang="en-US" dirty="0"/>
              <a:t> </a:t>
            </a:r>
            <a:r>
              <a:rPr lang="fr-FR" altLang="en-US" dirty="0" err="1"/>
              <a:t>results</a:t>
            </a:r>
            <a:r>
              <a:rPr lang="fr-FR" altLang="en-US" dirty="0"/>
              <a:t> in a </a:t>
            </a:r>
            <a:r>
              <a:rPr lang="fr-FR" altLang="en-US" dirty="0" err="1"/>
              <a:t>temporary</a:t>
            </a:r>
            <a:r>
              <a:rPr lang="fr-FR" altLang="en-US" dirty="0"/>
              <a:t> interruption, permanent discontinuation, or change in the dose of one or more </a:t>
            </a:r>
            <a:r>
              <a:rPr lang="fr-FR" altLang="en-US" dirty="0" err="1"/>
              <a:t>drugs</a:t>
            </a:r>
            <a:r>
              <a:rPr lang="fr-FR" altLang="en-US" dirty="0"/>
              <a:t> </a:t>
            </a:r>
            <a:r>
              <a:rPr lang="fr-FR" altLang="en-US" dirty="0" err="1"/>
              <a:t>directed</a:t>
            </a:r>
            <a:r>
              <a:rPr lang="fr-FR" altLang="en-US" dirty="0"/>
              <a:t> by the </a:t>
            </a:r>
            <a:r>
              <a:rPr lang="fr-FR" altLang="en-US" dirty="0" err="1"/>
              <a:t>doctor</a:t>
            </a:r>
            <a:r>
              <a:rPr lang="fr-FR" alt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fr-FR" altLang="en-US" b="1" dirty="0" err="1"/>
              <a:t>Serious</a:t>
            </a:r>
            <a:r>
              <a:rPr lang="fr-FR" altLang="en-US" b="1" dirty="0"/>
              <a:t> adverse events:  </a:t>
            </a:r>
            <a:r>
              <a:rPr lang="fr-FR" altLang="en-US" dirty="0"/>
              <a:t>AE </a:t>
            </a:r>
            <a:r>
              <a:rPr lang="fr-FR" altLang="en-US" dirty="0" err="1"/>
              <a:t>leading</a:t>
            </a:r>
            <a:r>
              <a:rPr lang="fr-FR" altLang="en-US" dirty="0"/>
              <a:t> to </a:t>
            </a:r>
            <a:r>
              <a:rPr lang="fr-FR" altLang="en-US" dirty="0" err="1"/>
              <a:t>death</a:t>
            </a:r>
            <a:r>
              <a:rPr lang="fr-FR" altLang="en-US" dirty="0"/>
              <a:t>, </a:t>
            </a:r>
            <a:r>
              <a:rPr lang="fr-FR" altLang="en-US" dirty="0" err="1"/>
              <a:t>disability</a:t>
            </a:r>
            <a:r>
              <a:rPr lang="fr-FR" altLang="en-US" dirty="0"/>
              <a:t>, hospitalisation, life </a:t>
            </a:r>
            <a:r>
              <a:rPr lang="fr-FR" altLang="en-US" dirty="0" err="1"/>
              <a:t>threatening</a:t>
            </a:r>
            <a:r>
              <a:rPr lang="fr-FR" altLang="en-US" dirty="0"/>
              <a:t>, </a:t>
            </a:r>
            <a:r>
              <a:rPr lang="fr-FR" altLang="en-US" dirty="0" err="1"/>
              <a:t>birth</a:t>
            </a:r>
            <a:r>
              <a:rPr lang="fr-FR" altLang="en-US" dirty="0"/>
              <a:t> </a:t>
            </a:r>
            <a:r>
              <a:rPr lang="fr-FR" altLang="en-US" dirty="0" err="1"/>
              <a:t>efect</a:t>
            </a:r>
            <a:r>
              <a:rPr lang="fr-FR" altLang="en-US" dirty="0"/>
              <a:t>.</a:t>
            </a:r>
            <a:endParaRPr lang="en-GB" altLang="en-US" dirty="0"/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/>
              <a:t>Successful handover of activity   for programmatic management by national TB program :   HCV  </a:t>
            </a:r>
            <a:r>
              <a:rPr lang="en-GB" altLang="fr-FR" dirty="0" err="1"/>
              <a:t>Rapir</a:t>
            </a:r>
            <a:r>
              <a:rPr lang="en-GB" altLang="fr-FR" dirty="0"/>
              <a:t> test for all TB patients </a:t>
            </a:r>
          </a:p>
          <a:p>
            <a:r>
              <a:rPr lang="en-GB" altLang="en-US" dirty="0"/>
              <a:t>                                                                                                                                  G-</a:t>
            </a:r>
            <a:r>
              <a:rPr lang="en-GB" altLang="en-US" dirty="0" err="1"/>
              <a:t>Xpert</a:t>
            </a:r>
            <a:r>
              <a:rPr lang="en-GB" altLang="en-US" dirty="0"/>
              <a:t> HCV test for MDRTB  HCV  Rapid </a:t>
            </a:r>
            <a:r>
              <a:rPr lang="en-GB" altLang="en-US" dirty="0" err="1"/>
              <a:t>pos</a:t>
            </a:r>
            <a:r>
              <a:rPr lang="en-GB" altLang="en-US" dirty="0"/>
              <a:t> patients </a:t>
            </a:r>
          </a:p>
          <a:p>
            <a:r>
              <a:rPr lang="en-GB" altLang="en-US" dirty="0"/>
              <a:t>                                                                                                                                   </a:t>
            </a:r>
            <a:r>
              <a:rPr lang="en-GB" altLang="en-US" dirty="0" err="1"/>
              <a:t>Fibroscan</a:t>
            </a:r>
            <a:r>
              <a:rPr lang="en-GB" altLang="en-US" dirty="0"/>
              <a:t> in national </a:t>
            </a:r>
            <a:r>
              <a:rPr lang="en-GB" altLang="en-US" dirty="0" err="1"/>
              <a:t>center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                                                                                                                                   Treatment for 50 patients , </a:t>
            </a:r>
            <a:r>
              <a:rPr lang="en-GB" altLang="en-US" dirty="0" err="1"/>
              <a:t>pangenotopic</a:t>
            </a:r>
            <a:r>
              <a:rPr lang="en-GB" altLang="en-US" dirty="0"/>
              <a:t>  </a:t>
            </a:r>
            <a:r>
              <a:rPr lang="en-GB" altLang="en-US" dirty="0" err="1"/>
              <a:t>treatemnt</a:t>
            </a:r>
            <a:r>
              <a:rPr lang="en-GB" altLang="en-US" dirty="0"/>
              <a:t> SOF +DCV </a:t>
            </a:r>
          </a:p>
          <a:p>
            <a:r>
              <a:rPr lang="en-GB" altLang="en-US" dirty="0"/>
              <a:t> Started  mid 2020 currently 10 patients under treatment.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 How many from them with new drugs ?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5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5831937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19EE-E5DE-4728-BDA0-C560E0EA4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01/12/2020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01/12/2020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555B8F-61D1-4F56-9940-B2CD66E4F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632" y="384048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01/12/2020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01/12/2020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90227-0270-4EF1-920A-0484DB619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507006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www.euro.who.int</a:t>
            </a:r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5E8F4CD-E184-4787-843D-77B4E71627D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847" y="379491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6" pos="3761" userDrawn="1">
          <p15:clr>
            <a:srgbClr val="F26B43"/>
          </p15:clr>
        </p15:guide>
        <p15:guide id="7" pos="39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standing next to a tree&#10;&#10;Description generated with high confidence" hidden="1">
            <a:extLst>
              <a:ext uri="{FF2B5EF4-FFF2-40B4-BE49-F238E27FC236}">
                <a16:creationId xmlns:a16="http://schemas.microsoft.com/office/drawing/2014/main" id="{1A582AD1-8C08-43AA-8230-3DF8709A3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7C832D-B740-46D8-8A2D-BE60004E9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16" y="0"/>
            <a:ext cx="12202415" cy="6858000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" y="4499427"/>
            <a:ext cx="12191999" cy="1725659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-231471" y="247189"/>
            <a:ext cx="5555033" cy="2943816"/>
          </a:xfrm>
        </p:spPr>
        <p:txBody>
          <a:bodyPr/>
          <a:lstStyle/>
          <a:p>
            <a:r>
              <a:rPr lang="ru-RU" altLang="en-US" sz="2400" dirty="0">
                <a:latin typeface="+mn-lt"/>
              </a:rPr>
              <a:t>Лечение вирусного гепатита С противовирусными препаратами прямого действия у больных туберкулезом с множественной лекарственной устойчивостью возбудителя</a:t>
            </a:r>
            <a:br>
              <a:rPr lang="ru-RU" altLang="en-US" sz="2400" dirty="0">
                <a:latin typeface="+mn-lt"/>
              </a:rPr>
            </a:br>
            <a:r>
              <a:rPr lang="ru-RU" altLang="en-US" sz="2400" dirty="0">
                <a:latin typeface="+mn-lt"/>
              </a:rPr>
              <a:t>в Армении</a:t>
            </a:r>
            <a:br>
              <a:rPr lang="en-US" altLang="en-US" sz="2400" dirty="0">
                <a:latin typeface="+mn-lt"/>
              </a:rPr>
            </a:br>
            <a:br>
              <a:rPr lang="en-US" altLang="en-US" sz="2400" dirty="0">
                <a:latin typeface="+mn-lt"/>
              </a:rPr>
            </a:br>
            <a:r>
              <a:rPr lang="ru-RU" altLang="en-US" sz="2400" b="0" dirty="0">
                <a:latin typeface="+mn-lt"/>
              </a:rPr>
              <a:t>Опыт Национальной программы борьбы с ТБ и организации «Врачи без границ» </a:t>
            </a:r>
            <a:r>
              <a:rPr lang="en-US" altLang="en-US" sz="2400" dirty="0"/>
              <a:t> 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5E20D2-3FB6-4C1D-B834-4DB701A02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95913" y="5876616"/>
            <a:ext cx="2195259" cy="2476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0F135F-EFA8-4DE4-B15E-5BEF2CCFF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458" y="5826102"/>
            <a:ext cx="8402744" cy="348677"/>
          </a:xfrm>
        </p:spPr>
        <p:txBody>
          <a:bodyPr/>
          <a:lstStyle/>
          <a:p>
            <a:r>
              <a:rPr lang="en-US" dirty="0"/>
              <a:t>04 </a:t>
            </a:r>
            <a:r>
              <a:rPr lang="ru-RU" dirty="0"/>
              <a:t>декабря</a:t>
            </a:r>
            <a:r>
              <a:rPr lang="en-US" dirty="0"/>
              <a:t> 2020</a:t>
            </a:r>
            <a:r>
              <a:rPr lang="ru-RU" dirty="0"/>
              <a:t> г.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655F25-4D9A-48E1-84E7-7189E406B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88" y="485184"/>
            <a:ext cx="3175753" cy="112157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2094033-3A13-47AB-9AAF-857C2FF6656F}"/>
              </a:ext>
            </a:extLst>
          </p:cNvPr>
          <p:cNvSpPr/>
          <p:nvPr/>
        </p:nvSpPr>
        <p:spPr>
          <a:xfrm>
            <a:off x="106627" y="4208657"/>
            <a:ext cx="1137160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b="1" dirty="0">
              <a:solidFill>
                <a:schemeClr val="bg1"/>
              </a:solidFill>
              <a:latin typeface="+mj-lt"/>
            </a:endParaRPr>
          </a:p>
          <a:p>
            <a:endParaRPr lang="en-US" sz="900" b="1" dirty="0">
              <a:solidFill>
                <a:schemeClr val="bg1"/>
              </a:solidFill>
              <a:latin typeface="+mj-lt"/>
            </a:endParaRP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Naira Khachatryan,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советник программы по ТБ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Национальный центр пульмонологии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Министерство здравоохранения Республики Армения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эксперт ВМК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мКСЛ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В сотрудничестве с </a:t>
            </a:r>
            <a:r>
              <a:rPr lang="en-US" sz="1400" dirty="0">
                <a:solidFill>
                  <a:schemeClr val="bg1"/>
                </a:solidFill>
              </a:rPr>
              <a:t>Helena </a:t>
            </a:r>
            <a:r>
              <a:rPr lang="en-US" sz="1400" dirty="0" err="1">
                <a:solidFill>
                  <a:schemeClr val="bg1"/>
                </a:solidFill>
              </a:rPr>
              <a:t>Huerga</a:t>
            </a:r>
            <a:r>
              <a:rPr lang="en-US" sz="1400" dirty="0">
                <a:solidFill>
                  <a:schemeClr val="bg1"/>
                </a:solidFill>
              </a:rPr>
              <a:t>, Cathy </a:t>
            </a:r>
            <a:r>
              <a:rPr lang="en-US" sz="1400" dirty="0" err="1">
                <a:solidFill>
                  <a:schemeClr val="bg1"/>
                </a:solidFill>
              </a:rPr>
              <a:t>Hewison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и</a:t>
            </a:r>
            <a:r>
              <a:rPr lang="en-US" sz="1400" dirty="0">
                <a:solidFill>
                  <a:schemeClr val="bg1"/>
                </a:solidFill>
              </a:rPr>
              <a:t> Nara </a:t>
            </a:r>
            <a:r>
              <a:rPr lang="en-US" sz="1400" dirty="0" err="1">
                <a:solidFill>
                  <a:schemeClr val="bg1"/>
                </a:solidFill>
              </a:rPr>
              <a:t>Melikyan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ru-RU" sz="1400" dirty="0">
                <a:solidFill>
                  <a:schemeClr val="bg1"/>
                </a:solidFill>
              </a:rPr>
              <a:t>главными исследователями и координатором операционного исследования гепатита С</a:t>
            </a:r>
            <a:r>
              <a:rPr lang="en-US" sz="1400" dirty="0">
                <a:solidFill>
                  <a:schemeClr val="bg1"/>
                </a:solidFill>
              </a:rPr>
              <a:t>, MSF/</a:t>
            </a:r>
            <a:r>
              <a:rPr lang="en-US" sz="1400" dirty="0" err="1">
                <a:solidFill>
                  <a:schemeClr val="bg1"/>
                </a:solidFill>
              </a:rPr>
              <a:t>Epicentre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970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BEDDF-45AD-4A20-B08D-EE15BCE741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AB16-A42C-41D1-8BFF-8EB6AC57A3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5960308" cy="277412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643C5-284E-4E96-92A8-F9DF492673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AC66B3-6B44-4D7F-90EC-8F75C485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63" y="428368"/>
            <a:ext cx="8160000" cy="720000"/>
          </a:xfrm>
        </p:spPr>
        <p:txBody>
          <a:bodyPr/>
          <a:lstStyle/>
          <a:p>
            <a:r>
              <a:rPr lang="ru-RU" dirty="0"/>
              <a:t>Результаты</a:t>
            </a:r>
            <a:r>
              <a:rPr lang="en-US" dirty="0"/>
              <a:t>: </a:t>
            </a:r>
            <a:r>
              <a:rPr lang="ru-RU" dirty="0"/>
              <a:t>исход лечения ПППД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D953CC-9870-4D12-9522-8B603635A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5200" cy="4351338"/>
          </a:xfrm>
        </p:spPr>
        <p:txBody>
          <a:bodyPr/>
          <a:lstStyle/>
          <a:p>
            <a:pPr>
              <a:defRPr/>
            </a:pPr>
            <a:endParaRPr lang="en-US" altLang="en-US" sz="1100" dirty="0"/>
          </a:p>
          <a:p>
            <a:pPr>
              <a:defRPr/>
            </a:pPr>
            <a:endParaRPr lang="en-US" altLang="en-US" sz="11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100" dirty="0"/>
          </a:p>
          <a:p>
            <a:pPr>
              <a:defRPr/>
            </a:pPr>
            <a:endParaRPr lang="en-US" altLang="en-US" sz="1100" dirty="0"/>
          </a:p>
          <a:p>
            <a:pPr>
              <a:defRPr/>
            </a:pPr>
            <a:endParaRPr lang="en-US" altLang="en-US" sz="1100" dirty="0"/>
          </a:p>
          <a:p>
            <a:pPr>
              <a:defRPr/>
            </a:pPr>
            <a:endParaRPr lang="en-US" altLang="en-US" sz="1100" dirty="0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9C3E63EB-F9D2-48B8-9A19-F1C76FD31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67213"/>
            <a:ext cx="3694113" cy="717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2F549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34</a:t>
            </a:r>
            <a:r>
              <a:rPr lang="en-US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явились на прием через</a:t>
            </a:r>
            <a:r>
              <a:rPr lang="en-US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12 </a:t>
            </a:r>
            <a:r>
              <a:rPr lang="ru-RU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недель после окончания лечения</a:t>
            </a:r>
            <a:endParaRPr lang="en-US" altLang="en-US" sz="16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7640F7C7-0C37-4D17-9ED0-3260B24058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6050" y="2819400"/>
            <a:ext cx="0" cy="420688"/>
          </a:xfrm>
          <a:prstGeom prst="straightConnector1">
            <a:avLst/>
          </a:prstGeom>
          <a:noFill/>
          <a:ln w="2857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5">
            <a:extLst>
              <a:ext uri="{FF2B5EF4-FFF2-40B4-BE49-F238E27FC236}">
                <a16:creationId xmlns:a16="http://schemas.microsoft.com/office/drawing/2014/main" id="{BECE4DBB-81F9-4D7A-8BE1-530E7C6ECC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6050" y="3957638"/>
            <a:ext cx="0" cy="409575"/>
          </a:xfrm>
          <a:prstGeom prst="straightConnector1">
            <a:avLst/>
          </a:prstGeom>
          <a:noFill/>
          <a:ln w="2857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4">
            <a:extLst>
              <a:ext uri="{FF2B5EF4-FFF2-40B4-BE49-F238E27FC236}">
                <a16:creationId xmlns:a16="http://schemas.microsoft.com/office/drawing/2014/main" id="{8B900704-2A29-4A8C-9148-EE1C4A10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2733675"/>
            <a:ext cx="3767138" cy="5064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538135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 </a:t>
            </a:r>
            <a:r>
              <a:rPr lang="ru-RU" altLang="en-US" sz="1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был потерян для дальнейшего наблюдения</a:t>
            </a:r>
            <a:endParaRPr lang="en-US" altLang="en-US" sz="14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C7126528-DAFF-4582-888B-903BFC575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852863"/>
            <a:ext cx="3767138" cy="606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538135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ru-RU" altLang="en-US" sz="1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пациента умерли </a:t>
            </a:r>
            <a:r>
              <a:rPr lang="en-US" altLang="en-US" sz="1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altLang="en-US" sz="1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рак легкого и ВИЧ</a:t>
            </a:r>
            <a:r>
              <a:rPr lang="en-US" altLang="en-US" sz="1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), 3 </a:t>
            </a:r>
            <a:r>
              <a:rPr lang="ru-RU" altLang="en-US" sz="1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пациента покинули страну</a:t>
            </a:r>
            <a:endParaRPr lang="en-US" altLang="en-US" sz="14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5" name="AutoShape 2">
            <a:extLst>
              <a:ext uri="{FF2B5EF4-FFF2-40B4-BE49-F238E27FC236}">
                <a16:creationId xmlns:a16="http://schemas.microsoft.com/office/drawing/2014/main" id="{D6C64C7A-6824-4F26-958F-AB7FC186A3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6050" y="2997200"/>
            <a:ext cx="2124075" cy="3175"/>
          </a:xfrm>
          <a:prstGeom prst="straightConnector1">
            <a:avLst/>
          </a:prstGeom>
          <a:noFill/>
          <a:ln w="19050">
            <a:solidFill>
              <a:srgbClr val="5381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">
            <a:extLst>
              <a:ext uri="{FF2B5EF4-FFF2-40B4-BE49-F238E27FC236}">
                <a16:creationId xmlns:a16="http://schemas.microsoft.com/office/drawing/2014/main" id="{0A5FD874-9346-4964-A3D1-061C21E2FD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6050" y="4156075"/>
            <a:ext cx="2124075" cy="19050"/>
          </a:xfrm>
          <a:prstGeom prst="straightConnector1">
            <a:avLst/>
          </a:prstGeom>
          <a:noFill/>
          <a:ln w="19050">
            <a:solidFill>
              <a:srgbClr val="5381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4">
            <a:extLst>
              <a:ext uri="{FF2B5EF4-FFF2-40B4-BE49-F238E27FC236}">
                <a16:creationId xmlns:a16="http://schemas.microsoft.com/office/drawing/2014/main" id="{C28B703C-3A4B-4FE4-A52C-D3C1EA5D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99" y="5469392"/>
            <a:ext cx="9768902" cy="88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en-US" sz="1200" b="1" dirty="0">
                <a:latin typeface="+mn-lt"/>
              </a:rPr>
              <a:t>Успешное лечение</a:t>
            </a:r>
            <a:r>
              <a:rPr lang="en-US" altLang="en-US" sz="1200" dirty="0">
                <a:latin typeface="+mn-lt"/>
              </a:rPr>
              <a:t>: </a:t>
            </a:r>
            <a:r>
              <a:rPr lang="ru-RU" altLang="en-US" sz="1200" dirty="0">
                <a:latin typeface="+mn-lt"/>
              </a:rPr>
              <a:t>отрицательный ПЦР тест на ВГС </a:t>
            </a:r>
            <a:r>
              <a:rPr lang="en-US" altLang="en-US" sz="1200" dirty="0">
                <a:latin typeface="+mn-lt"/>
              </a:rPr>
              <a:t> </a:t>
            </a:r>
            <a:r>
              <a:rPr lang="ru-RU" altLang="en-US" sz="1200" dirty="0">
                <a:latin typeface="+mn-lt"/>
              </a:rPr>
              <a:t>или вирусная нагрузка ниже </a:t>
            </a:r>
            <a:r>
              <a:rPr lang="en-US" altLang="en-US" sz="1200" dirty="0">
                <a:latin typeface="+mn-lt"/>
              </a:rPr>
              <a:t>12</a:t>
            </a:r>
            <a:r>
              <a:rPr lang="ru-RU" altLang="en-US" sz="1200" dirty="0">
                <a:latin typeface="+mn-lt"/>
              </a:rPr>
              <a:t>МЕ</a:t>
            </a:r>
            <a:r>
              <a:rPr lang="en-US" altLang="en-US" sz="1200" dirty="0">
                <a:latin typeface="+mn-lt"/>
              </a:rPr>
              <a:t>/</a:t>
            </a:r>
            <a:r>
              <a:rPr lang="ru-RU" altLang="en-US" sz="1200" dirty="0">
                <a:latin typeface="+mn-lt"/>
              </a:rPr>
              <a:t>мл</a:t>
            </a:r>
            <a:r>
              <a:rPr lang="en-US" altLang="en-US" sz="1200" dirty="0">
                <a:latin typeface="+mn-lt"/>
              </a:rPr>
              <a:t> </a:t>
            </a:r>
            <a:r>
              <a:rPr lang="ru-RU" altLang="en-US" sz="1200" dirty="0">
                <a:latin typeface="+mn-lt"/>
              </a:rPr>
              <a:t>через</a:t>
            </a:r>
            <a:r>
              <a:rPr lang="en-US" altLang="en-US" sz="1200" dirty="0">
                <a:latin typeface="+mn-lt"/>
              </a:rPr>
              <a:t> 12 </a:t>
            </a:r>
            <a:r>
              <a:rPr lang="ru-RU" altLang="en-US" sz="1200" dirty="0">
                <a:latin typeface="+mn-lt"/>
              </a:rPr>
              <a:t>недель после окончания лечения</a:t>
            </a:r>
            <a:r>
              <a:rPr lang="en-US" altLang="en-US" sz="1200" dirty="0">
                <a:latin typeface="+mn-lt"/>
              </a:rPr>
              <a:t> (</a:t>
            </a:r>
            <a:r>
              <a:rPr lang="ru-RU" altLang="en-US" sz="1200" dirty="0">
                <a:latin typeface="+mn-lt"/>
              </a:rPr>
              <a:t>УВ</a:t>
            </a:r>
            <a:r>
              <a:rPr lang="en-US" altLang="en-US" sz="1200" dirty="0">
                <a:latin typeface="+mn-lt"/>
              </a:rPr>
              <a:t>O12).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en-US" sz="1200" b="1" dirty="0">
                <a:latin typeface="+mn-lt"/>
              </a:rPr>
              <a:t>Неудача лечения</a:t>
            </a:r>
            <a:r>
              <a:rPr lang="en-US" altLang="en-US" sz="1200" b="1" dirty="0">
                <a:latin typeface="+mn-lt"/>
              </a:rPr>
              <a:t>: </a:t>
            </a:r>
            <a:r>
              <a:rPr lang="ru-RU" altLang="en-US" sz="1200" dirty="0">
                <a:latin typeface="+mn-lt"/>
              </a:rPr>
              <a:t>положительный результат ПЦР теста на ВГС или выявляемая вирусная нагрузка через</a:t>
            </a:r>
            <a:r>
              <a:rPr lang="en-US" altLang="en-US" sz="1200" dirty="0">
                <a:latin typeface="+mn-lt"/>
              </a:rPr>
              <a:t> 12 </a:t>
            </a:r>
            <a:r>
              <a:rPr lang="ru-RU" altLang="en-US" sz="1200" dirty="0">
                <a:latin typeface="+mn-lt"/>
              </a:rPr>
              <a:t>недель после окончания лечения</a:t>
            </a:r>
            <a:r>
              <a:rPr lang="en-US" altLang="en-US" sz="1200" dirty="0">
                <a:latin typeface="+mn-lt"/>
                <a:cs typeface="Times New Roman" panose="02020603050405020304" pitchFamily="18" charset="0"/>
              </a:rPr>
              <a:t>.</a:t>
            </a:r>
            <a:endParaRPr lang="en-US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CE2270E3-359B-4433-83DD-0E9C38266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0088"/>
            <a:ext cx="3694113" cy="717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2F549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39 </a:t>
            </a:r>
            <a:r>
              <a:rPr lang="ru-RU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завершили курс лечения ПППД</a:t>
            </a:r>
            <a:endParaRPr lang="en-US" altLang="en-US" sz="16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8BA7428A-7871-4374-AA3C-1A49BE897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66850"/>
            <a:ext cx="3694113" cy="13287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2F549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40</a:t>
            </a:r>
            <a:r>
              <a:rPr lang="en-US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пациентов начали прием ПППД</a:t>
            </a:r>
            <a:endParaRPr lang="en-US" altLang="en-US" sz="16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altLang="en-US" sz="16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30</a:t>
            </a:r>
            <a:r>
              <a:rPr lang="en-US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во время лечения МЛУ-ТБ и</a:t>
            </a:r>
            <a:r>
              <a:rPr lang="en-US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10 </a:t>
            </a:r>
            <a:r>
              <a:rPr lang="ru-RU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после завершения лечения МЛУ-ТБ</a:t>
            </a:r>
            <a:r>
              <a:rPr lang="en-US" altLang="en-US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47610D1-F03F-4FEF-A71A-46A678C2F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597189"/>
              </p:ext>
            </p:extLst>
          </p:nvPr>
        </p:nvGraphicFramePr>
        <p:xfrm>
          <a:off x="7938653" y="1402501"/>
          <a:ext cx="45466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Graphique" r:id="rId4" imgW="4940325" imgH="4571868" progId="Excel.Chart.8">
                  <p:embed/>
                </p:oleObj>
              </mc:Choice>
              <mc:Fallback>
                <p:oleObj name="Graphique" r:id="rId4" imgW="4940325" imgH="4571868" progId="Excel.Chart.8">
                  <p:embed/>
                  <p:pic>
                    <p:nvPicPr>
                      <p:cNvPr id="12303" name="Chart 19">
                        <a:extLst>
                          <a:ext uri="{FF2B5EF4-FFF2-40B4-BE49-F238E27FC236}">
                            <a16:creationId xmlns:a16="http://schemas.microsoft.com/office/drawing/2014/main" id="{E052AA3D-954D-410C-8A5D-4EB2D529DE6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653" y="1402501"/>
                        <a:ext cx="45466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B6ABE4-AB81-A64D-BA6D-C5A39C5E295D}"/>
              </a:ext>
            </a:extLst>
          </p:cNvPr>
          <p:cNvSpPr txBox="1"/>
          <p:nvPr/>
        </p:nvSpPr>
        <p:spPr>
          <a:xfrm>
            <a:off x="8401844" y="1251799"/>
            <a:ext cx="36941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Устойчивый вирусологический ответ УВО12 - 94,1%</a:t>
            </a:r>
            <a:endParaRPr lang="en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0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43ABEB-D8E9-416F-88E4-DA01B9072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Результат ПЦР теста на ВГС был отрицательным у 31 пациента, а у одного пациента был положительный результат ПЦР на ВГС с неопределяемой вирусной нагрузкой (&lt;10 МЕ/мл).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У двух пациентов была зафиксирована неудача лечения, они имели положительный результат ПЦР теста на ВГС в конце лечения ПППД</a:t>
            </a:r>
            <a:r>
              <a:rPr lang="en-US" sz="1600" dirty="0"/>
              <a:t> </a:t>
            </a:r>
            <a:r>
              <a:rPr lang="ru-RU" sz="1600" dirty="0"/>
              <a:t>и через 12 недель после окончания лечения.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Оба пациента были мужчины, имели 3а генотип, стадию фиброза </a:t>
            </a:r>
            <a:r>
              <a:rPr lang="en-US" sz="1600" dirty="0"/>
              <a:t>F0-F1, </a:t>
            </a:r>
            <a:r>
              <a:rPr lang="ru-RU" sz="1600" dirty="0"/>
              <a:t>получали 12-недельный режим, содержащий </a:t>
            </a:r>
            <a:r>
              <a:rPr lang="en-US" sz="1600" dirty="0"/>
              <a:t>DCV/SOF, </a:t>
            </a:r>
            <a:r>
              <a:rPr lang="ru-RU" sz="1600" dirty="0"/>
              <a:t>и один из пациентов был ВИЧ-инфицированным с хорошим контролем ВИЧ-инфекции.</a:t>
            </a: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B6B8-4940-417C-8BCB-CAFA078798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48D06-DD80-413F-BA88-D24957FF28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6131758" cy="277412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A26E-5605-4265-A737-B5506A69FB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0E7AC6-74D9-4DD0-AB50-24E61F36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r>
              <a:rPr lang="en-US" dirty="0"/>
              <a:t>: </a:t>
            </a:r>
            <a:r>
              <a:rPr lang="ru-RU" dirty="0"/>
              <a:t>исход лечения ПППД</a:t>
            </a:r>
            <a:r>
              <a:rPr 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64830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43ABEB-D8E9-416F-88E4-DA01B9072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2 (5</a:t>
            </a:r>
            <a:r>
              <a:rPr lang="ru-RU" sz="1600" b="1" dirty="0"/>
              <a:t>,</a:t>
            </a:r>
            <a:r>
              <a:rPr lang="en-US" sz="1600" b="1" dirty="0"/>
              <a:t>2%) </a:t>
            </a:r>
            <a:r>
              <a:rPr lang="ru-RU" sz="1600" b="1" dirty="0"/>
              <a:t>пациента столкнулись с СНЯ/ИНЯ, связанными с приемом ПППД</a:t>
            </a:r>
            <a:r>
              <a:rPr lang="en-US" sz="1600" dirty="0"/>
              <a:t>.</a:t>
            </a:r>
            <a:endParaRPr lang="ru-RU" sz="1600" dirty="0"/>
          </a:p>
          <a:p>
            <a:pPr lvl="2"/>
            <a:r>
              <a:rPr lang="ru-RU" sz="1600" dirty="0"/>
              <a:t>Легкая степень </a:t>
            </a:r>
            <a:r>
              <a:rPr lang="ru-RU" sz="1600" dirty="0" err="1"/>
              <a:t>гипербилирубинемии</a:t>
            </a:r>
            <a:r>
              <a:rPr lang="ru-RU" sz="1600" dirty="0"/>
              <a:t> возникла через два месяца после начала приема ПППД и сохранялась спустя 12 недель после окончания лечения. Схема лечения ПППД: </a:t>
            </a:r>
            <a:r>
              <a:rPr lang="ru-RU" sz="1600" dirty="0" err="1"/>
              <a:t>даклатасвир</a:t>
            </a:r>
            <a:r>
              <a:rPr lang="ru-RU" sz="1600" dirty="0"/>
              <a:t>, </a:t>
            </a:r>
            <a:r>
              <a:rPr lang="ru-RU" sz="1600" dirty="0" err="1"/>
              <a:t>софосбувир</a:t>
            </a:r>
            <a:r>
              <a:rPr lang="ru-RU" sz="1600" dirty="0"/>
              <a:t> и </a:t>
            </a:r>
            <a:r>
              <a:rPr lang="ru-RU" sz="1600" dirty="0" err="1"/>
              <a:t>рибавирин</a:t>
            </a:r>
            <a:r>
              <a:rPr lang="ru-RU" sz="1600" dirty="0"/>
              <a:t> (</a:t>
            </a:r>
            <a:r>
              <a:rPr lang="en-US" sz="1600" dirty="0"/>
              <a:t>DCV/SOF/RBV</a:t>
            </a:r>
            <a:r>
              <a:rPr lang="ru-RU" sz="1600" dirty="0"/>
              <a:t>).</a:t>
            </a:r>
            <a:r>
              <a:rPr lang="en-US" sz="1600" dirty="0"/>
              <a:t> </a:t>
            </a:r>
            <a:r>
              <a:rPr lang="ru-RU" sz="1600" dirty="0"/>
              <a:t>Лечение МЛУ-ТБ или ВГС не было прекращено или временно приостановлено из-за НЯ. </a:t>
            </a:r>
          </a:p>
          <a:p>
            <a:pPr lvl="2"/>
            <a:r>
              <a:rPr lang="ru-RU" sz="1600" dirty="0"/>
              <a:t>Тяжелая аллергическая реакция началась через 16 дней после начала приема ПППД. Прием ППД и лечение МЛУ-ТБ прерывались дважды. Однако на фоне приема антигистаминных препаратах нежелательное явление полностью разрешилось, и лечение обоих заболеваний было успешно завершено. Пациент получал </a:t>
            </a:r>
            <a:r>
              <a:rPr lang="en-US" sz="1600" dirty="0"/>
              <a:t>DCV/SOF.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B6B8-4940-417C-8BCB-CAFA078798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48D06-DD80-413F-BA88-D24957FF28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6131758" cy="277412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A26E-5605-4265-A737-B5506A69FB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0E7AC6-74D9-4DD0-AB50-24E61F36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r>
              <a:rPr lang="en-US" dirty="0"/>
              <a:t>: </a:t>
            </a:r>
            <a:r>
              <a:rPr lang="ru-RU" dirty="0"/>
              <a:t>нежелательные явления при лечении ПППД </a:t>
            </a:r>
            <a:r>
              <a:rPr lang="en-US" dirty="0"/>
              <a:t>(n=39)</a:t>
            </a:r>
          </a:p>
        </p:txBody>
      </p:sp>
    </p:spTree>
    <p:extLst>
      <p:ext uri="{BB962C8B-B14F-4D97-AF65-F5344CB8AC3E}">
        <p14:creationId xmlns:p14="http://schemas.microsoft.com/office/powerpoint/2010/main" val="167948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B6B8-4940-417C-8BCB-CAFA078798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48D06-DD80-413F-BA88-D24957FF28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6131758" cy="277412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A26E-5605-4265-A737-B5506A69FB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0E7AC6-74D9-4DD0-AB50-24E61F36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r>
              <a:rPr lang="en-US" dirty="0"/>
              <a:t>: </a:t>
            </a:r>
            <a:r>
              <a:rPr lang="ru-RU" dirty="0"/>
              <a:t>трудности и сильные стороны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0012EE7-65EF-414C-96DD-E77434268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72404"/>
              </p:ext>
            </p:extLst>
          </p:nvPr>
        </p:nvGraphicFramePr>
        <p:xfrm>
          <a:off x="400833" y="1590675"/>
          <a:ext cx="11015600" cy="4346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7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r>
                        <a:rPr lang="ru-RU" sz="1600" dirty="0"/>
                        <a:t>Трудности</a:t>
                      </a:r>
                      <a:endParaRPr lang="en-US" sz="1600" dirty="0"/>
                    </a:p>
                  </a:txBody>
                  <a:tcPr marL="91436" marR="91436" marT="45728" marB="4572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Сильные стороны</a:t>
                      </a:r>
                      <a:endParaRPr lang="en-US" sz="16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600" dirty="0"/>
                        <a:t>Отсутствие достоверных данных о вирусном гепатите С в Армении</a:t>
                      </a:r>
                      <a:r>
                        <a:rPr lang="en-GB" altLang="en-US" sz="1600" dirty="0"/>
                        <a:t>.</a:t>
                      </a:r>
                    </a:p>
                    <a:p>
                      <a:endParaRPr lang="en-US" sz="1600" dirty="0"/>
                    </a:p>
                  </a:txBody>
                  <a:tcPr marL="91436" marR="91436" marT="45728" marB="4572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600" dirty="0"/>
                        <a:t>Внедрение планового скрининга на ВГС для больных МЛУ-ТБ и система </a:t>
                      </a:r>
                      <a:r>
                        <a:rPr lang="ru-RU" altLang="en-US" sz="1600" dirty="0" err="1"/>
                        <a:t>эпиднадзора</a:t>
                      </a:r>
                      <a:r>
                        <a:rPr lang="ru-RU" altLang="en-US" sz="1600" dirty="0"/>
                        <a:t> за ВГС для больных МЛУ-ТБ</a:t>
                      </a:r>
                      <a:endParaRPr lang="en-GB" altLang="en-US" sz="16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681">
                <a:tc>
                  <a:txBody>
                    <a:bodyPr/>
                    <a:lstStyle/>
                    <a:p>
                      <a:r>
                        <a:rPr lang="ru-RU" altLang="en-US" sz="1600" dirty="0"/>
                        <a:t>Отсутствие национального руководства по лечению вирусного гепатита С</a:t>
                      </a:r>
                      <a:endParaRPr lang="en-US" sz="1600" dirty="0"/>
                    </a:p>
                  </a:txBody>
                  <a:tcPr marL="91436" marR="91436" marT="45728" marB="4572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fr-FR" sz="1600" dirty="0"/>
                        <a:t>Бесплатный доступ к лечению ВГС</a:t>
                      </a:r>
                      <a:endParaRPr lang="en-GB" altLang="fr-FR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fr-FR" sz="1600" dirty="0"/>
                        <a:t>Бесплатный доступ к внедренному тестированию с помощью </a:t>
                      </a:r>
                      <a:r>
                        <a:rPr lang="en-GB" altLang="fr-FR" sz="1600" baseline="0" dirty="0"/>
                        <a:t>G-</a:t>
                      </a:r>
                      <a:r>
                        <a:rPr lang="en-GB" altLang="fr-FR" sz="1600" baseline="0" dirty="0" err="1"/>
                        <a:t>xper</a:t>
                      </a:r>
                      <a:r>
                        <a:rPr lang="en-GB" altLang="fr-FR" sz="1600" baseline="0" dirty="0"/>
                        <a:t> </a:t>
                      </a:r>
                      <a:r>
                        <a:rPr lang="ru-RU" altLang="fr-FR" sz="1600" baseline="0" dirty="0"/>
                        <a:t>на ВГС</a:t>
                      </a:r>
                      <a:endParaRPr lang="en-GB" altLang="fr-FR" sz="16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681">
                <a:tc>
                  <a:txBody>
                    <a:bodyPr/>
                    <a:lstStyle/>
                    <a:p>
                      <a:r>
                        <a:rPr lang="ru-RU" altLang="fr-FR" sz="1600" dirty="0"/>
                        <a:t>Отсутствие опыта использования ПППД, включая сочетанное применение с другими препаратами</a:t>
                      </a:r>
                      <a:endParaRPr lang="en-GB" altLang="fr-FR" sz="1600" dirty="0"/>
                    </a:p>
                  </a:txBody>
                  <a:tcPr marL="91436" marR="91436" marT="45728" marB="4572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fr-FR" sz="1600" dirty="0"/>
                        <a:t>Первый опыт одновременного применения ПППД и препаратов для лечения МЛУ-ТБ</a:t>
                      </a:r>
                      <a:endParaRPr lang="en-GB" altLang="fr-FR" sz="16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4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600" dirty="0"/>
                        <a:t>Организация медицинского обследования больных с положительным результатом микроскопии мазка мокроты и больных из мест лишения свободы</a:t>
                      </a:r>
                      <a:r>
                        <a:rPr lang="en-GB" altLang="en-US" sz="1600" dirty="0"/>
                        <a:t>.</a:t>
                      </a:r>
                    </a:p>
                  </a:txBody>
                  <a:tcPr marL="91436" marR="91436" marT="45728" marB="4572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fr-FR" sz="1600" dirty="0"/>
                        <a:t>Успешное внедрение лечения ВГС в программу оказания противотуберкулезной помощи</a:t>
                      </a:r>
                      <a:endParaRPr lang="en-GB" altLang="fr-FR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fr-FR" sz="1600" dirty="0"/>
                        <a:t> </a:t>
                      </a:r>
                      <a:r>
                        <a:rPr lang="ru-RU" altLang="fr-FR" sz="1600" dirty="0"/>
                        <a:t>Успешная передача инициативы для программного управления </a:t>
                      </a:r>
                      <a:r>
                        <a:rPr lang="ru-RU" altLang="fr-FR" sz="1600" baseline="0" dirty="0"/>
                        <a:t>Национальной программой по борьбе с ТБ</a:t>
                      </a:r>
                      <a:endParaRPr lang="en-GB" altLang="fr-FR" sz="16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8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43ABEB-D8E9-416F-88E4-DA01B9072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en-US" sz="1600" dirty="0"/>
              <a:t>Это </a:t>
            </a:r>
            <a:r>
              <a:rPr lang="ru-RU" altLang="en-US" sz="1600" b="1" dirty="0"/>
              <a:t>первые</a:t>
            </a:r>
            <a:r>
              <a:rPr lang="ru-RU" altLang="en-US" sz="1600" dirty="0"/>
              <a:t> данные о </a:t>
            </a:r>
            <a:r>
              <a:rPr lang="ru-RU" altLang="en-US" sz="1600" b="1" dirty="0"/>
              <a:t>совместном применении противовирусных препаратов прямого действия с противотуберкулезными препаратами второго ряда</a:t>
            </a:r>
            <a:r>
              <a:rPr lang="ru-RU" altLang="en-US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en-US" sz="1600" b="1" dirty="0"/>
              <a:t>Высокая распространенность сочетанной инфекции ВГС </a:t>
            </a:r>
            <a:r>
              <a:rPr lang="ru-RU" altLang="en-US" sz="1600" dirty="0"/>
              <a:t>среди </a:t>
            </a:r>
            <a:r>
              <a:rPr lang="ru-RU" altLang="en-US" sz="1600" b="1" dirty="0"/>
              <a:t>больных МЛУ-ТБ </a:t>
            </a:r>
            <a:r>
              <a:rPr lang="ru-RU" altLang="en-US" sz="1600" dirty="0"/>
              <a:t>в Армении (29% больных имеют положительный результат теста на антитела к ВГС и 19,4% - хроническую инфекцию гепатита С)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en-US" sz="1600" b="1" dirty="0"/>
              <a:t>Наиболее часто встречаются</a:t>
            </a:r>
            <a:r>
              <a:rPr lang="ru-RU" altLang="en-US" sz="1600" dirty="0"/>
              <a:t> генотипы </a:t>
            </a:r>
            <a:r>
              <a:rPr lang="ru-RU" altLang="en-US" sz="1600" b="1" dirty="0"/>
              <a:t>1</a:t>
            </a:r>
            <a:r>
              <a:rPr lang="en-US" altLang="en-US" sz="1600" b="1" dirty="0"/>
              <a:t>b</a:t>
            </a:r>
            <a:r>
              <a:rPr lang="en-US" altLang="en-US" sz="1600" dirty="0"/>
              <a:t> </a:t>
            </a:r>
            <a:r>
              <a:rPr lang="ru-RU" altLang="en-US" sz="1600" dirty="0"/>
              <a:t>и </a:t>
            </a:r>
            <a:r>
              <a:rPr lang="ru-RU" altLang="en-US" sz="1600" b="1" dirty="0"/>
              <a:t>3</a:t>
            </a:r>
            <a:r>
              <a:rPr lang="en-US" altLang="en-US" sz="1600" b="1" dirty="0"/>
              <a:t>a.</a:t>
            </a:r>
            <a:r>
              <a:rPr lang="en-US" altLang="en-US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en-US" sz="1600" dirty="0"/>
              <a:t>Высокий показатель</a:t>
            </a:r>
            <a:r>
              <a:rPr lang="ru-RU" altLang="en-US" sz="1600" b="1" dirty="0"/>
              <a:t> устойчивой вирусной супрессии </a:t>
            </a:r>
            <a:r>
              <a:rPr lang="ru-RU" altLang="en-US" sz="1600" dirty="0"/>
              <a:t>среди протестированных (94,1%).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en-US" sz="1600" b="1" dirty="0"/>
              <a:t>Сочетание</a:t>
            </a:r>
            <a:r>
              <a:rPr lang="ru-RU" altLang="en-US" sz="1600" dirty="0"/>
              <a:t> ПППД и противотуберкулезных препаратов второго ряда </a:t>
            </a:r>
            <a:r>
              <a:rPr lang="ru-RU" altLang="en-US" sz="1600" b="1" dirty="0"/>
              <a:t>является безопасным</a:t>
            </a:r>
            <a:r>
              <a:rPr lang="ru-RU" altLang="en-US" sz="1600" dirty="0"/>
              <a:t>.</a:t>
            </a:r>
            <a:endParaRPr lang="en-US" altLang="en-US" sz="1600" dirty="0"/>
          </a:p>
          <a:p>
            <a:pPr>
              <a:defRPr/>
            </a:pPr>
            <a:endParaRPr lang="en-US" alt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B6B8-4940-417C-8BCB-CAFA078798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48D06-DD80-413F-BA88-D24957FF28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6131758" cy="277412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A26E-5605-4265-A737-B5506A69FB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0E7AC6-74D9-4DD0-AB50-24E61F36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85593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43ABEB-D8E9-416F-88E4-DA01B9072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ru-RU" altLang="en-US" sz="1600" b="1" dirty="0"/>
              <a:t>Реализация</a:t>
            </a:r>
            <a:r>
              <a:rPr lang="ru-RU" altLang="en-US" sz="1600" dirty="0"/>
              <a:t> программы </a:t>
            </a:r>
            <a:r>
              <a:rPr lang="ru-RU" altLang="en-US" sz="1600" b="1" dirty="0"/>
              <a:t>комплексного лечения ВГС/МЛУ-ТБ</a:t>
            </a:r>
            <a:r>
              <a:rPr lang="ru-RU" altLang="en-US" sz="1600" dirty="0"/>
              <a:t> была </a:t>
            </a:r>
            <a:r>
              <a:rPr lang="ru-RU" altLang="en-US" sz="1600" b="1" dirty="0"/>
              <a:t>осуществима</a:t>
            </a:r>
            <a:r>
              <a:rPr lang="ru-RU" altLang="en-US" sz="1600" dirty="0"/>
              <a:t>. </a:t>
            </a:r>
          </a:p>
          <a:p>
            <a:pPr lvl="1">
              <a:defRPr/>
            </a:pPr>
            <a:r>
              <a:rPr lang="ru-RU" altLang="en-US" sz="1600" dirty="0"/>
              <a:t>Это </a:t>
            </a:r>
            <a:r>
              <a:rPr lang="ru-RU" altLang="en-US" sz="1600" b="1" dirty="0"/>
              <a:t>легкодоступная модель оказания помощи</a:t>
            </a:r>
            <a:r>
              <a:rPr lang="ru-RU" altLang="en-US" sz="1600" dirty="0"/>
              <a:t> больным МЛУ-ТБ , которая была одобрена как медицинскими работниками, так и получателями помощи.  </a:t>
            </a:r>
          </a:p>
          <a:p>
            <a:pPr lvl="1">
              <a:defRPr/>
            </a:pPr>
            <a:r>
              <a:rPr lang="ru-RU" altLang="en-US" sz="1600" dirty="0"/>
              <a:t>Интеграция лечения ВГС в программу лечения МЛУ-ТБ </a:t>
            </a:r>
            <a:r>
              <a:rPr lang="ru-RU" altLang="en-US" sz="1600" b="1" dirty="0"/>
              <a:t>не создала большой нагрузки </a:t>
            </a:r>
            <a:r>
              <a:rPr lang="ru-RU" altLang="en-US" sz="1600" dirty="0"/>
              <a:t>для врачей. </a:t>
            </a:r>
          </a:p>
          <a:p>
            <a:pPr lvl="1">
              <a:defRPr/>
            </a:pPr>
            <a:r>
              <a:rPr lang="ru-RU" altLang="en-US" sz="1600" dirty="0"/>
              <a:t>Роль </a:t>
            </a:r>
            <a:r>
              <a:rPr lang="ru-RU" altLang="en-US" sz="1600" b="1" dirty="0" err="1"/>
              <a:t>гепатолога</a:t>
            </a:r>
            <a:r>
              <a:rPr lang="ru-RU" altLang="en-US" sz="1600" dirty="0"/>
              <a:t> была важна для </a:t>
            </a:r>
            <a:r>
              <a:rPr lang="ru-RU" altLang="en-US" sz="1600" b="1" dirty="0"/>
              <a:t>оказания поддержки в ведении сложных случаев</a:t>
            </a:r>
            <a:r>
              <a:rPr lang="ru-RU" altLang="en-US" sz="1600" dirty="0"/>
              <a:t>.</a:t>
            </a:r>
          </a:p>
          <a:p>
            <a:pPr lvl="1">
              <a:defRPr/>
            </a:pPr>
            <a:r>
              <a:rPr lang="ru-RU" altLang="en-US" sz="1600" b="1" dirty="0"/>
              <a:t>Основными трудностями </a:t>
            </a:r>
            <a:r>
              <a:rPr lang="ru-RU" altLang="en-US" sz="1600" dirty="0"/>
              <a:t>при внедрении комплексного лечения ВГС/ТБ были: </a:t>
            </a:r>
          </a:p>
          <a:p>
            <a:pPr lvl="1">
              <a:defRPr/>
            </a:pPr>
            <a:r>
              <a:rPr lang="ru-RU" altLang="en-US" sz="1600" dirty="0"/>
              <a:t>   организация </a:t>
            </a:r>
            <a:r>
              <a:rPr lang="ru-RU" altLang="en-US" sz="1600" b="1" dirty="0"/>
              <a:t>медицинских осмотров больных с положительным мазком микроскопии мокроты </a:t>
            </a:r>
            <a:r>
              <a:rPr lang="ru-RU" altLang="en-US" sz="1600" dirty="0"/>
              <a:t>и заключенных вне учреждений противотуберкулезной службы:</a:t>
            </a:r>
          </a:p>
          <a:p>
            <a:pPr lvl="1">
              <a:defRPr/>
            </a:pPr>
            <a:r>
              <a:rPr lang="ru-RU" altLang="en-US" sz="1600" b="1" dirty="0"/>
              <a:t>   выбор частной лаборатории и частной клиники </a:t>
            </a:r>
            <a:r>
              <a:rPr lang="ru-RU" altLang="en-US" sz="1600" dirty="0"/>
              <a:t>для проведения необходимых исследований, что создавало огромные дополнительные расходы для миссии.</a:t>
            </a:r>
            <a:endParaRPr lang="en-US" altLang="en-US" sz="1600" dirty="0"/>
          </a:p>
          <a:p>
            <a:pPr>
              <a:defRPr/>
            </a:pPr>
            <a:endParaRPr lang="en-GB" altLang="en-US" sz="1600" dirty="0"/>
          </a:p>
          <a:p>
            <a:pPr>
              <a:defRPr/>
            </a:pPr>
            <a:endParaRPr lang="en-US" alt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B6B8-4940-417C-8BCB-CAFA078798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48D06-DD80-413F-BA88-D24957FF28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6131758" cy="277412"/>
          </a:xfrm>
        </p:spPr>
        <p:txBody>
          <a:bodyPr/>
          <a:lstStyle/>
          <a:p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A26E-5605-4265-A737-B5506A69FB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0E7AC6-74D9-4DD0-AB50-24E61F36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</a:t>
            </a:r>
            <a:r>
              <a:rPr lang="en-US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47645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43ABEB-D8E9-416F-88E4-DA01B9072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800000"/>
            <a:ext cx="11521500" cy="42372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en-US" sz="1600" dirty="0"/>
              <a:t>Министерство здравоохранения Армении</a:t>
            </a:r>
            <a:endParaRPr lang="en-US" alt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en-US" sz="1600" dirty="0"/>
              <a:t>Национальная программа по борьбе с туберкулезом</a:t>
            </a:r>
            <a:endParaRPr lang="en-US" alt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en-US" sz="1600" dirty="0"/>
              <a:t>Пациенты, согласившиеся принять участие в исследовании</a:t>
            </a:r>
            <a:endParaRPr lang="en-US" alt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en-US" sz="1600" dirty="0"/>
              <a:t>Врачи, медсестры, консультанты и все сотрудники, оказывающие помощь и ухаживающие за пациентами, получающими лечение по поводу диагностированного ВГС/ЛУ-ТБ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en-US" sz="1600" dirty="0" err="1"/>
              <a:t>Гепатолог</a:t>
            </a:r>
            <a:r>
              <a:rPr lang="ru-RU" altLang="en-US" sz="1600" dirty="0"/>
              <a:t> Минздрава</a:t>
            </a:r>
            <a:r>
              <a:rPr lang="en-US" altLang="en-US" sz="1600" dirty="0"/>
              <a:t>/MSF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en-US" sz="1600" dirty="0"/>
              <a:t>Миссия «Врачи без границ» в Армении</a:t>
            </a:r>
            <a:r>
              <a:rPr lang="en-US" altLang="en-US" sz="1600" dirty="0"/>
              <a:t>, </a:t>
            </a:r>
            <a:r>
              <a:rPr lang="ru-RU" altLang="en-US" sz="1600" dirty="0"/>
              <a:t>национальные и международные сотрудники</a:t>
            </a:r>
            <a:endParaRPr lang="en-US" alt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B6B8-4940-417C-8BCB-CAFA078798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48D06-DD80-413F-BA88-D24957FF28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6131758" cy="277412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A26E-5605-4265-A737-B5506A69FB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0E7AC6-74D9-4DD0-AB50-24E61F360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71" y="448306"/>
            <a:ext cx="8160000" cy="720000"/>
          </a:xfrm>
        </p:spPr>
        <p:txBody>
          <a:bodyPr/>
          <a:lstStyle/>
          <a:p>
            <a:r>
              <a:rPr lang="ru-RU" dirty="0"/>
              <a:t>Выражение благодарности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25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posing for the camera&#10;&#10;Description generated with very high confidence" hidden="1">
            <a:extLst>
              <a:ext uri="{FF2B5EF4-FFF2-40B4-BE49-F238E27FC236}">
                <a16:creationId xmlns:a16="http://schemas.microsoft.com/office/drawing/2014/main" id="{5D91AF92-265F-414C-BE7E-47E7F2305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C0C60-2A85-4124-919E-CBD2274758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77014"/>
          </a:xfrm>
          <a:prstGeom prst="rect">
            <a:avLst/>
          </a:prstGeom>
        </p:spPr>
      </p:pic>
      <p:sp>
        <p:nvSpPr>
          <p:cNvPr id="22" name="Title 8">
            <a:extLst>
              <a:ext uri="{FF2B5EF4-FFF2-40B4-BE49-F238E27FC236}">
                <a16:creationId xmlns:a16="http://schemas.microsoft.com/office/drawing/2014/main" id="{DAEBCEEC-4CD6-403D-AA2B-D6F6A975C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</a:t>
            </a:r>
            <a:r>
              <a:rPr lang="en-GB" dirty="0"/>
              <a:t>!</a:t>
            </a:r>
          </a:p>
        </p:txBody>
      </p:sp>
      <p:sp>
        <p:nvSpPr>
          <p:cNvPr id="23" name="Subtitle 15">
            <a:extLst>
              <a:ext uri="{FF2B5EF4-FFF2-40B4-BE49-F238E27FC236}">
                <a16:creationId xmlns:a16="http://schemas.microsoft.com/office/drawing/2014/main" id="{D23CD159-9449-47E5-B88A-F06BA35F8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Европейское региональное бюро ВОЗ</a:t>
            </a:r>
            <a:endParaRPr lang="en-GB" b="1" dirty="0"/>
          </a:p>
          <a:p>
            <a:r>
              <a:rPr lang="en-GB" dirty="0"/>
              <a:t>UN City</a:t>
            </a:r>
            <a:br>
              <a:rPr lang="en-GB" dirty="0"/>
            </a:br>
            <a:r>
              <a:rPr lang="en-GB" dirty="0"/>
              <a:t>Marmorvej 51</a:t>
            </a:r>
            <a:br>
              <a:rPr lang="en-GB" dirty="0"/>
            </a:br>
            <a:r>
              <a:rPr lang="en-GB" dirty="0"/>
              <a:t>Copenhagen Ø</a:t>
            </a:r>
            <a:br>
              <a:rPr lang="en-GB" dirty="0"/>
            </a:br>
            <a:r>
              <a:rPr lang="en-GB" dirty="0"/>
              <a:t>Denmark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B2A89A-C4A2-4CD6-8299-902779F39B1A}"/>
              </a:ext>
            </a:extLst>
          </p:cNvPr>
          <p:cNvGrpSpPr/>
          <p:nvPr/>
        </p:nvGrpSpPr>
        <p:grpSpPr>
          <a:xfrm>
            <a:off x="7850227" y="4624710"/>
            <a:ext cx="4265652" cy="1392274"/>
            <a:chOff x="7850227" y="4624710"/>
            <a:chExt cx="4265652" cy="139227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2B91B80-01E7-4931-AACB-7F4C8327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7C8E75F-9A76-40D7-960F-5B118E0D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97" name="Picture 96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64449EE4-2390-4146-8F22-C2DF6565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101" name="Picture 10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0821436-2E92-4DD2-8FA0-154BC1A87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90130B-6F44-4D8A-BCD0-0084AE445001}"/>
              </a:ext>
            </a:extLst>
          </p:cNvPr>
          <p:cNvGrpSpPr/>
          <p:nvPr/>
        </p:nvGrpSpPr>
        <p:grpSpPr>
          <a:xfrm>
            <a:off x="4285445" y="4710612"/>
            <a:ext cx="3175466" cy="1446550"/>
            <a:chOff x="4199720" y="4701087"/>
            <a:chExt cx="3175466" cy="14465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19DB82-D386-4582-A3F8-99F5113D4482}"/>
                </a:ext>
              </a:extLst>
            </p:cNvPr>
            <p:cNvGrpSpPr/>
            <p:nvPr/>
          </p:nvGrpSpPr>
          <p:grpSpPr>
            <a:xfrm>
              <a:off x="4199720" y="4739205"/>
              <a:ext cx="293087" cy="1226359"/>
              <a:chOff x="3866503" y="4624710"/>
              <a:chExt cx="345743" cy="144669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17ECB82-B1FC-4579-8D9A-0E86615FD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007592"/>
                <a:ext cx="274060" cy="27406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89CCDD6-0C21-488D-9C66-8EE115444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1032" y="4624710"/>
                <a:ext cx="260953" cy="27406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A636D2-FF63-48CA-9F2B-98B299F3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424362"/>
                <a:ext cx="246888" cy="246888"/>
              </a:xfrm>
              <a:prstGeom prst="rect">
                <a:avLst/>
              </a:prstGeom>
            </p:spPr>
          </p:pic>
          <p:pic>
            <p:nvPicPr>
              <p:cNvPr id="19" name="Picture 18" descr="A close up of a sign&#10;&#10;Description generated with very high confidence">
                <a:extLst>
                  <a:ext uri="{FF2B5EF4-FFF2-40B4-BE49-F238E27FC236}">
                    <a16:creationId xmlns:a16="http://schemas.microsoft.com/office/drawing/2014/main" id="{F15DA5D7-227B-4397-9733-6BEE20F6E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503" y="5828400"/>
                <a:ext cx="345743" cy="2430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B7C5C0-B924-4D0D-8998-FDEE7ED5A1EF}"/>
                </a:ext>
              </a:extLst>
            </p:cNvPr>
            <p:cNvSpPr txBox="1"/>
            <p:nvPr/>
          </p:nvSpPr>
          <p:spPr>
            <a:xfrm>
              <a:off x="4527211" y="4701087"/>
              <a:ext cx="2847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WHO_Europe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facebook.com/WHOEurope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instagram.com/whoeurope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youtube.com/user/whoeuro</a:t>
              </a:r>
            </a:p>
            <a:p>
              <a:endParaRPr 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E0CE1-C156-4838-97BE-9FAEA2B5E4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7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63061C-1A41-483F-ACE1-0308A289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 </a:t>
            </a:r>
            <a:r>
              <a:rPr lang="ru-RU" sz="1600" b="1" dirty="0"/>
              <a:t>Предпосылки</a:t>
            </a:r>
            <a:endParaRPr lang="en-US" sz="1600" dirty="0"/>
          </a:p>
          <a:p>
            <a:pPr marL="285750" indent="-285750">
              <a:buFont typeface="Symbol" pitchFamily="2" charset="2"/>
              <a:buChar char="Þ"/>
            </a:pPr>
            <a:r>
              <a:rPr lang="ru-RU" sz="1600" dirty="0" err="1"/>
              <a:t>Гепатотоксичность</a:t>
            </a:r>
            <a:r>
              <a:rPr lang="ru-RU" sz="1600" dirty="0"/>
              <a:t> является распространенным нежелательным явлением при лечении МЛУ-ТБ</a:t>
            </a:r>
          </a:p>
          <a:p>
            <a:r>
              <a:rPr lang="ru-RU" sz="1600" dirty="0"/>
              <a:t>     (</a:t>
            </a:r>
            <a:r>
              <a:rPr lang="en-US" sz="1600" dirty="0"/>
              <a:t>Bastard et all, </a:t>
            </a:r>
            <a:r>
              <a:rPr lang="en-US" sz="1600" dirty="0" err="1"/>
              <a:t>Bloss</a:t>
            </a:r>
            <a:r>
              <a:rPr lang="en-US" sz="1600" dirty="0"/>
              <a:t> et all), </a:t>
            </a:r>
            <a:r>
              <a:rPr lang="ru-RU" sz="1600" dirty="0"/>
              <a:t>а гепатит С является фактором риска (</a:t>
            </a:r>
            <a:r>
              <a:rPr lang="en-US" sz="1600" dirty="0"/>
              <a:t>Bastard et all, Lee at ell)</a:t>
            </a:r>
            <a:r>
              <a:rPr lang="ru-RU" sz="1600" dirty="0"/>
              <a:t>.</a:t>
            </a:r>
            <a:endParaRPr lang="en-US" sz="1600" dirty="0"/>
          </a:p>
          <a:p>
            <a:pPr marL="285750" indent="-285750">
              <a:buFont typeface="Symbol" pitchFamily="2" charset="2"/>
              <a:buChar char="Þ"/>
            </a:pPr>
            <a:r>
              <a:rPr lang="ru-RU" sz="1600" dirty="0"/>
              <a:t>Официальные данные о распространенности ВГС среди больных ЛУ-ТБ в Армении отсутствовали.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ru-RU" sz="1600" dirty="0"/>
              <a:t>По выборочным данным когорты больных МЛУ-ТБ организации «Врачи без границ»,</a:t>
            </a:r>
            <a:r>
              <a:rPr lang="en-US" sz="1600" dirty="0"/>
              <a:t> </a:t>
            </a:r>
            <a:r>
              <a:rPr lang="ru-RU" sz="1600" dirty="0"/>
              <a:t>около 6% (в среднем) больных ЛУ-ТБ были инфицированы ВГС</a:t>
            </a:r>
            <a:r>
              <a:rPr lang="en-US" sz="1600" dirty="0"/>
              <a:t>. 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ru-RU" sz="1600" dirty="0"/>
              <a:t>В прошлом лечение вирусного гепатита С было невозможно у больных активной формой туберкулеза. 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ru-RU" sz="1600" dirty="0"/>
              <a:t>Новые препараты для лечения гепатита С - противовирусные препараты прямого действия (ПППД) - могут назначаться во время лечения туберкулеза. 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ru-RU" sz="1600" dirty="0"/>
              <a:t>Важно выявить пациентов, больных гепатитом С, которым показано данное лечение.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27BD8-CB0C-45DB-B425-5B2CF0D2B0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A7F67-5A94-41C2-A3FA-C36496BCE9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5617408" cy="176613"/>
          </a:xfrm>
        </p:spPr>
        <p:txBody>
          <a:bodyPr/>
          <a:lstStyle/>
          <a:p>
            <a:r>
              <a:rPr lang="ru-RU" noProof="0" dirty="0"/>
              <a:t>Лечение гепатита С противовирусными препаратами прямого действия у больных МЛУ-ТБ в Армении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A187-3738-4EB4-B80D-55D510D6A0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1E98BD-B6CF-4CA8-B37C-6906C79D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59999"/>
            <a:ext cx="9127464" cy="720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dirty="0"/>
              <a:t>Программа по борьбе с вирусным гепатитом С/ МЛУ-ТБ в Армении</a:t>
            </a:r>
            <a:r>
              <a:rPr lang="en-US" dirty="0"/>
              <a:t> (1) </a:t>
            </a:r>
          </a:p>
        </p:txBody>
      </p:sp>
    </p:spTree>
    <p:extLst>
      <p:ext uri="{BB962C8B-B14F-4D97-AF65-F5344CB8AC3E}">
        <p14:creationId xmlns:p14="http://schemas.microsoft.com/office/powerpoint/2010/main" val="4459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63061C-1A41-483F-ACE1-0308A289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ru-RU" sz="1800" b="1" dirty="0">
                <a:solidFill>
                  <a:srgbClr val="FF0000"/>
                </a:solidFill>
              </a:rPr>
              <a:t>Цели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</a:p>
          <a:p>
            <a:pPr marL="0" lvl="2" indent="0">
              <a:spcBef>
                <a:spcPts val="1000"/>
              </a:spcBef>
              <a:buNone/>
              <a:defRPr/>
            </a:pPr>
            <a:r>
              <a:rPr lang="en-GB" altLang="en-US" sz="1800" dirty="0"/>
              <a:t>1. </a:t>
            </a:r>
            <a:r>
              <a:rPr lang="ru-RU" altLang="en-US" sz="1800" dirty="0"/>
              <a:t>Оценить распространенность хронической инфекции вирусного гепатита С среди больных МЛУ-ТБ</a:t>
            </a:r>
            <a:r>
              <a:rPr lang="en-GB" altLang="en-US" sz="1800" dirty="0"/>
              <a:t>.</a:t>
            </a:r>
          </a:p>
          <a:p>
            <a:pPr>
              <a:defRPr/>
            </a:pPr>
            <a:r>
              <a:rPr lang="en-GB" altLang="en-US" sz="1800" dirty="0"/>
              <a:t>2. </a:t>
            </a:r>
            <a:r>
              <a:rPr lang="ru-RU" altLang="en-US" sz="1800" dirty="0"/>
              <a:t>Оценить безопасность и эффективность и целесообразность лечения хронического активного вирусного гепатита С с помощью ПППД у больных МЛУ-ТБ</a:t>
            </a:r>
            <a:r>
              <a:rPr lang="en-GB" altLang="en-US" sz="1800" dirty="0"/>
              <a:t>.</a:t>
            </a:r>
          </a:p>
          <a:p>
            <a:pPr>
              <a:defRPr/>
            </a:pPr>
            <a:r>
              <a:rPr lang="en-AU" sz="1800" b="1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ru-RU" sz="1800" b="1" kern="0" dirty="0">
                <a:solidFill>
                  <a:srgbClr val="FF0000"/>
                </a:solidFill>
                <a:cs typeface="Arial"/>
              </a:rPr>
              <a:t>Предпринятые шаги</a:t>
            </a:r>
            <a:r>
              <a:rPr lang="en-AU" sz="1800" b="1" kern="0" dirty="0">
                <a:solidFill>
                  <a:srgbClr val="FF0000"/>
                </a:solidFill>
                <a:cs typeface="Arial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/>
              <a:t>2016</a:t>
            </a:r>
            <a:r>
              <a:rPr lang="ru-RU" sz="1800" dirty="0"/>
              <a:t> г.</a:t>
            </a:r>
            <a:r>
              <a:rPr lang="en-US" sz="1800" dirty="0"/>
              <a:t>  </a:t>
            </a:r>
            <a:r>
              <a:rPr lang="ru-RU" sz="1800" dirty="0"/>
              <a:t>скрининг больных МЛУ-ТБ</a:t>
            </a:r>
            <a:endParaRPr lang="en-US" sz="1800" dirty="0"/>
          </a:p>
          <a:p>
            <a:pPr fontAlgn="auto">
              <a:spcAft>
                <a:spcPts val="0"/>
              </a:spcAft>
              <a:defRPr/>
            </a:pPr>
            <a:r>
              <a:rPr lang="en-US" sz="1800" dirty="0"/>
              <a:t>2017 </a:t>
            </a:r>
            <a:r>
              <a:rPr lang="ru-RU" sz="1800" dirty="0"/>
              <a:t>г.</a:t>
            </a:r>
            <a:r>
              <a:rPr lang="en-US" sz="1800" dirty="0"/>
              <a:t> </a:t>
            </a:r>
            <a:r>
              <a:rPr lang="ru-RU" sz="1800" dirty="0"/>
              <a:t>внедрение лечения ПППД</a:t>
            </a:r>
            <a:endParaRPr lang="en-US" sz="1800" dirty="0"/>
          </a:p>
          <a:p>
            <a:pPr fontAlgn="auto">
              <a:spcAft>
                <a:spcPts val="0"/>
              </a:spcAft>
              <a:defRPr/>
            </a:pPr>
            <a:r>
              <a:rPr lang="ru-RU" sz="1800" dirty="0"/>
              <a:t>Март </a:t>
            </a:r>
            <a:r>
              <a:rPr lang="en-US" sz="1800" dirty="0"/>
              <a:t>2018</a:t>
            </a:r>
            <a:r>
              <a:rPr lang="ru-RU" sz="1800" dirty="0"/>
              <a:t> г.</a:t>
            </a:r>
            <a:r>
              <a:rPr lang="en-US" sz="1800" dirty="0"/>
              <a:t>  </a:t>
            </a:r>
            <a:r>
              <a:rPr lang="ru-RU" sz="1800" dirty="0"/>
              <a:t>внедрение </a:t>
            </a:r>
            <a:r>
              <a:rPr lang="en-US" sz="1800" dirty="0"/>
              <a:t> G-x </a:t>
            </a:r>
            <a:r>
              <a:rPr lang="ru-RU" sz="1800" dirty="0"/>
              <a:t>для определения вирусной нагрузки ВГС</a:t>
            </a:r>
            <a:endParaRPr lang="en-US" sz="1800" dirty="0"/>
          </a:p>
          <a:p>
            <a:pPr fontAlgn="auto">
              <a:spcAft>
                <a:spcPts val="0"/>
              </a:spcAft>
              <a:defRPr/>
            </a:pPr>
            <a:r>
              <a:rPr lang="ru-RU" sz="1800" dirty="0"/>
              <a:t>Апрель </a:t>
            </a:r>
            <a:r>
              <a:rPr lang="en-US" sz="1800" dirty="0"/>
              <a:t>2018 </a:t>
            </a:r>
            <a:r>
              <a:rPr lang="ru-RU" sz="1800" dirty="0"/>
              <a:t>г.</a:t>
            </a:r>
            <a:r>
              <a:rPr lang="en-US" sz="1800" dirty="0"/>
              <a:t> </a:t>
            </a:r>
            <a:r>
              <a:rPr lang="ru-RU" sz="1800" dirty="0"/>
              <a:t>одобрение исследования безопасности, эффективности и целесообразности</a:t>
            </a:r>
            <a:r>
              <a:rPr lang="en-US" sz="1800" dirty="0"/>
              <a:t>.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27BD8-CB0C-45DB-B425-5B2CF0D2B0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A7F67-5A94-41C2-A3FA-C36496BCE9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5617408" cy="176613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A187-3738-4EB4-B80D-55D510D6A0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1E98BD-B6CF-4CA8-B37C-6906C79D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8" y="359999"/>
            <a:ext cx="9553349" cy="720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dirty="0"/>
              <a:t>Программа по борьбе с вирусным гепатитом С/ МЛУ-ТБ в Армении</a:t>
            </a:r>
            <a:r>
              <a:rPr lang="en-US" dirty="0"/>
              <a:t> (2) </a:t>
            </a:r>
          </a:p>
        </p:txBody>
      </p:sp>
    </p:spTree>
    <p:extLst>
      <p:ext uri="{BB962C8B-B14F-4D97-AF65-F5344CB8AC3E}">
        <p14:creationId xmlns:p14="http://schemas.microsoft.com/office/powerpoint/2010/main" val="295257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C11B-D687-4B65-8E62-554D2D0196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C07F-FB58-4C04-900C-EA3D44CA79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1" y="6580588"/>
            <a:ext cx="5760283" cy="180000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r>
              <a:rPr lang="en-US" dirty="0"/>
              <a:t>a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E9887-A630-4DA4-8429-2C0F11CB6A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6C1A03-851C-4CF7-8A50-26F7C1A8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00" y="596201"/>
            <a:ext cx="8160000" cy="720000"/>
          </a:xfrm>
        </p:spPr>
        <p:txBody>
          <a:bodyPr/>
          <a:lstStyle/>
          <a:p>
            <a:r>
              <a:rPr lang="ru-RU" dirty="0"/>
              <a:t>Чтобы оценить распространенность хронического активного вирусного гепатита С среди больных МЛУ-ТБ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B62485-D2C7-4994-9B85-ABDC14F04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577" y="2133964"/>
            <a:ext cx="6808787" cy="4351338"/>
          </a:xfrm>
        </p:spPr>
        <p:txBody>
          <a:bodyPr/>
          <a:lstStyle/>
          <a:p>
            <a:pPr marL="457200" lvl="2" indent="-457200">
              <a:spcBef>
                <a:spcPts val="1000"/>
              </a:spcBef>
            </a:pPr>
            <a:r>
              <a:rPr lang="ru-RU" altLang="en-US" sz="1800" dirty="0"/>
              <a:t>Популяция</a:t>
            </a:r>
            <a:r>
              <a:rPr lang="en-GB" altLang="en-US" sz="1800" dirty="0"/>
              <a:t>: </a:t>
            </a:r>
            <a:r>
              <a:rPr lang="ru-RU" altLang="en-US" sz="1800" dirty="0"/>
              <a:t>все больные </a:t>
            </a:r>
            <a:r>
              <a:rPr lang="en-GB" altLang="en-US" sz="1800" dirty="0"/>
              <a:t>&gt; 18 </a:t>
            </a:r>
            <a:r>
              <a:rPr lang="ru-RU" altLang="en-US" sz="1800" dirty="0"/>
              <a:t>лет, взятые на лечение МЛУ-ТБ с января </a:t>
            </a:r>
            <a:r>
              <a:rPr lang="en-GB" altLang="en-US" sz="1800" dirty="0"/>
              <a:t>2016</a:t>
            </a:r>
            <a:r>
              <a:rPr lang="ru-RU" altLang="en-US" sz="1800" dirty="0"/>
              <a:t> г. по декабрь </a:t>
            </a:r>
            <a:r>
              <a:rPr lang="en-GB" altLang="en-US" sz="1800" dirty="0"/>
              <a:t>2018</a:t>
            </a:r>
            <a:r>
              <a:rPr lang="ru-RU" altLang="en-US" sz="1800" dirty="0"/>
              <a:t> г.</a:t>
            </a:r>
            <a:endParaRPr lang="en-GB" altLang="en-US" sz="1800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5BA4740-5630-4074-9DFB-7A8D2E08678E}"/>
              </a:ext>
            </a:extLst>
          </p:cNvPr>
          <p:cNvSpPr/>
          <p:nvPr/>
        </p:nvSpPr>
        <p:spPr>
          <a:xfrm>
            <a:off x="549275" y="3675063"/>
            <a:ext cx="23225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Экспресс тест на ВГС </a:t>
            </a:r>
            <a:r>
              <a:rPr lang="en-US" sz="2000" b="1" dirty="0"/>
              <a:t>(</a:t>
            </a:r>
            <a:r>
              <a:rPr lang="ru-RU" sz="2000" b="1" dirty="0"/>
              <a:t>тест на антитела к ВГС</a:t>
            </a:r>
            <a:r>
              <a:rPr lang="en-US" sz="2000" b="1" dirty="0"/>
              <a:t>)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C9CCDC2D-4F95-41D8-A017-FF1D8F8BD4F3}"/>
              </a:ext>
            </a:extLst>
          </p:cNvPr>
          <p:cNvSpPr/>
          <p:nvPr/>
        </p:nvSpPr>
        <p:spPr>
          <a:xfrm>
            <a:off x="3271838" y="2971800"/>
            <a:ext cx="232250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отрицательный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75733EA9-202A-4400-9D59-F00562E1E62A}"/>
              </a:ext>
            </a:extLst>
          </p:cNvPr>
          <p:cNvSpPr/>
          <p:nvPr/>
        </p:nvSpPr>
        <p:spPr>
          <a:xfrm>
            <a:off x="3271838" y="4411663"/>
            <a:ext cx="13525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положительный</a:t>
            </a:r>
            <a:endParaRPr lang="en-US" sz="2000" b="1" dirty="0"/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CEE008D0-A602-4990-A776-11D8271F7995}"/>
              </a:ext>
            </a:extLst>
          </p:cNvPr>
          <p:cNvSpPr/>
          <p:nvPr/>
        </p:nvSpPr>
        <p:spPr>
          <a:xfrm>
            <a:off x="5307013" y="4411663"/>
            <a:ext cx="13239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ПЦР тест на ВГС</a:t>
            </a:r>
            <a:endParaRPr lang="en-US" sz="2000" b="1" dirty="0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F4D416B2-97A8-458E-9C2F-25A62F74AEFE}"/>
              </a:ext>
            </a:extLst>
          </p:cNvPr>
          <p:cNvSpPr/>
          <p:nvPr/>
        </p:nvSpPr>
        <p:spPr>
          <a:xfrm>
            <a:off x="7313613" y="3675063"/>
            <a:ext cx="2494266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отрицательный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5798F344-B84E-4352-8190-438FE63A8E51}"/>
              </a:ext>
            </a:extLst>
          </p:cNvPr>
          <p:cNvSpPr/>
          <p:nvPr/>
        </p:nvSpPr>
        <p:spPr>
          <a:xfrm>
            <a:off x="7340600" y="5262563"/>
            <a:ext cx="14401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положительный</a:t>
            </a:r>
            <a:endParaRPr lang="en-US" sz="2000" b="1" dirty="0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6B0FC86-6979-4C04-94A4-9A77998BF190}"/>
              </a:ext>
            </a:extLst>
          </p:cNvPr>
          <p:cNvSpPr/>
          <p:nvPr/>
        </p:nvSpPr>
        <p:spPr>
          <a:xfrm>
            <a:off x="9347200" y="5262563"/>
            <a:ext cx="263235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/>
              <a:t>Генотипирование</a:t>
            </a:r>
            <a:endParaRPr lang="en-US" sz="2000" b="1" dirty="0"/>
          </a:p>
          <a:p>
            <a:pPr algn="ctr">
              <a:defRPr/>
            </a:pPr>
            <a:r>
              <a:rPr lang="ru-RU" sz="2000" b="1" dirty="0" err="1"/>
              <a:t>Фиброскан</a:t>
            </a:r>
            <a:endParaRPr lang="en-US" sz="20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FFBD9B-5A55-4719-8FC4-D074BEBD5D56}"/>
              </a:ext>
            </a:extLst>
          </p:cNvPr>
          <p:cNvCxnSpPr>
            <a:stCxn id="10" idx="3"/>
          </p:cNvCxnSpPr>
          <p:nvPr/>
        </p:nvCxnSpPr>
        <p:spPr>
          <a:xfrm flipV="1">
            <a:off x="2871788" y="3429000"/>
            <a:ext cx="400050" cy="703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E30A35-8D62-4CD1-AA4D-FCBDF6EF66C3}"/>
              </a:ext>
            </a:extLst>
          </p:cNvPr>
          <p:cNvCxnSpPr/>
          <p:nvPr/>
        </p:nvCxnSpPr>
        <p:spPr>
          <a:xfrm>
            <a:off x="2871788" y="4114800"/>
            <a:ext cx="400050" cy="754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E251B9-E218-45B9-9756-34DB6376C89A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4624388" y="4868863"/>
            <a:ext cx="6826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DE7BD1-19A0-4D4F-ADB6-FC04CCC09CD2}"/>
              </a:ext>
            </a:extLst>
          </p:cNvPr>
          <p:cNvCxnSpPr/>
          <p:nvPr/>
        </p:nvCxnSpPr>
        <p:spPr>
          <a:xfrm>
            <a:off x="8664575" y="5797550"/>
            <a:ext cx="711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F3084A-D758-417E-8730-FC6457B80ED7}"/>
              </a:ext>
            </a:extLst>
          </p:cNvPr>
          <p:cNvCxnSpPr/>
          <p:nvPr/>
        </p:nvCxnSpPr>
        <p:spPr>
          <a:xfrm flipV="1">
            <a:off x="6602413" y="4132263"/>
            <a:ext cx="711200" cy="736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09EB2A-BA0A-4C2D-A7C6-BF76C5980BB1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6630988" y="4865688"/>
            <a:ext cx="709612" cy="854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4B6A4A06-314E-4FC8-8992-6AA32ED60EE5}"/>
              </a:ext>
            </a:extLst>
          </p:cNvPr>
          <p:cNvSpPr/>
          <p:nvPr/>
        </p:nvSpPr>
        <p:spPr>
          <a:xfrm>
            <a:off x="549275" y="2303463"/>
            <a:ext cx="23225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Пациент начал лечение МЛУ-ТБ</a:t>
            </a:r>
            <a:endParaRPr lang="en-US" sz="2000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F14770-367E-4A72-81A2-9AD672E155E5}"/>
              </a:ext>
            </a:extLst>
          </p:cNvPr>
          <p:cNvCxnSpPr/>
          <p:nvPr/>
        </p:nvCxnSpPr>
        <p:spPr>
          <a:xfrm>
            <a:off x="1709738" y="3217863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8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B4BE7-FE57-4624-BDB8-9F380FDF02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020BF-7A4F-4521-B229-03E5C75B23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1" y="6580587"/>
            <a:ext cx="7169983" cy="667937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97F66-46D7-4504-BBD5-46DFE2BF59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F9B2218-E974-4B73-9514-5B66F8F0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r>
              <a:rPr lang="en-US" dirty="0"/>
              <a:t>: </a:t>
            </a:r>
            <a:r>
              <a:rPr lang="ru-RU" dirty="0"/>
              <a:t>распространенность ВГС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2A3090-BA1A-4212-925B-0A237299C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100"/>
            <a:ext cx="10515600" cy="4868863"/>
          </a:xfrm>
        </p:spPr>
        <p:txBody>
          <a:bodyPr/>
          <a:lstStyle/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sz="2000" dirty="0"/>
          </a:p>
          <a:p>
            <a:endParaRPr lang="en-GB" alt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en-US" sz="2000" dirty="0"/>
              <a:t>Самыми распространенными генотипами среди людей с активным хроническим вирусным гепатитом С  были: </a:t>
            </a:r>
            <a:r>
              <a:rPr lang="en-GB" altLang="en-US" sz="2000" b="1" dirty="0"/>
              <a:t>1b (40</a:t>
            </a:r>
            <a:r>
              <a:rPr lang="ru-RU" altLang="en-US" sz="2000" b="1" dirty="0"/>
              <a:t>,</a:t>
            </a:r>
            <a:r>
              <a:rPr lang="en-GB" altLang="en-US" sz="2000" b="1" dirty="0"/>
              <a:t>4%, 19/47) </a:t>
            </a:r>
            <a:r>
              <a:rPr lang="ru-RU" altLang="en-US" sz="2000" dirty="0"/>
              <a:t>и </a:t>
            </a:r>
            <a:r>
              <a:rPr lang="en-GB" altLang="en-US" sz="2000" b="1" dirty="0"/>
              <a:t>3a (34</a:t>
            </a:r>
            <a:r>
              <a:rPr lang="ru-RU" altLang="en-US" sz="2000" b="1" dirty="0"/>
              <a:t>,</a:t>
            </a:r>
            <a:r>
              <a:rPr lang="en-GB" altLang="en-US" sz="2000" b="1" dirty="0"/>
              <a:t>0%, 16/47)</a:t>
            </a:r>
            <a:endParaRPr lang="en-US" altLang="en-US" sz="2000" b="1" dirty="0"/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DEEF0CE0-66AE-48A7-A9EB-9A97328AC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64" y="2219325"/>
            <a:ext cx="6552460" cy="4445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fr-FR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266 </a:t>
            </a:r>
            <a:r>
              <a:rPr lang="ru-RU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прошли скрининг</a:t>
            </a:r>
            <a:r>
              <a:rPr lang="fr-FR" alt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 помощью экспресс теста на ВГС</a:t>
            </a:r>
            <a:endParaRPr lang="fr-FR" alt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AutoShape 16">
            <a:extLst>
              <a:ext uri="{FF2B5EF4-FFF2-40B4-BE49-F238E27FC236}">
                <a16:creationId xmlns:a16="http://schemas.microsoft.com/office/drawing/2014/main" id="{12A3CDC2-CF04-411E-BE86-AB7A614DE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22675"/>
            <a:ext cx="7089723" cy="69056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70</a:t>
            </a:r>
            <a:r>
              <a:rPr lang="en-GB" alt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прошли тестирование с помощью </a:t>
            </a:r>
            <a:r>
              <a:rPr lang="ru-RU" alt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количественного</a:t>
            </a:r>
            <a:r>
              <a:rPr lang="ru-RU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 ПЦР теста</a:t>
            </a:r>
            <a:endParaRPr lang="en-GB" alt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A5B44389-4FDF-4C06-B309-FCB8C73B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4629149"/>
            <a:ext cx="5384800" cy="42703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50 (19</a:t>
            </a:r>
            <a:r>
              <a:rPr lang="ru-RU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GB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4%)</a:t>
            </a:r>
            <a:r>
              <a:rPr lang="en-GB" alt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положительный ПЦР тест на ВГС</a:t>
            </a:r>
            <a:endParaRPr lang="en-GB" altLang="en-US" sz="20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FAC66D0A-541C-4056-8B5C-8A1D17650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884488"/>
            <a:ext cx="5384800" cy="38735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78</a:t>
            </a:r>
            <a:r>
              <a:rPr lang="fr-FR" alt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(29</a:t>
            </a:r>
            <a:r>
              <a:rPr lang="ru-RU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fr-FR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3%) </a:t>
            </a:r>
            <a:r>
              <a:rPr lang="ru-RU" alt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имели антитела к ВГС</a:t>
            </a:r>
            <a:endParaRPr lang="fr-FR" altLang="en-US" sz="20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ED739F60-392F-47B6-8CEE-9CD4062FA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1454150"/>
            <a:ext cx="5976937" cy="4318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322</a:t>
            </a:r>
            <a:r>
              <a:rPr lang="fr-FR" alt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пациента начали лечение </a:t>
            </a:r>
            <a:r>
              <a:rPr lang="ru-RU" alt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МЛУ-ТБ</a:t>
            </a:r>
            <a:endParaRPr lang="fr-FR" alt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7B156957-BB9D-42C6-8F5F-12DA68B46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219325"/>
            <a:ext cx="3087688" cy="444500"/>
          </a:xfrm>
          <a:prstGeom prst="roundRect">
            <a:avLst>
              <a:gd name="adj" fmla="val 16667"/>
            </a:avLst>
          </a:prstGeom>
          <a:solidFill>
            <a:srgbClr val="E2EFD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56 </a:t>
            </a:r>
            <a:r>
              <a:rPr lang="ru-RU" alt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не проходили скрининг</a:t>
            </a:r>
            <a:endParaRPr lang="fr-FR" alt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13DA4615-3D1C-43A0-B45A-AD436250D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899" y="3617913"/>
            <a:ext cx="4152893" cy="406400"/>
          </a:xfrm>
          <a:prstGeom prst="roundRect">
            <a:avLst>
              <a:gd name="adj" fmla="val 16667"/>
            </a:avLst>
          </a:prstGeom>
          <a:solidFill>
            <a:srgbClr val="E2EFD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8 </a:t>
            </a:r>
            <a:r>
              <a:rPr lang="ru-RU" alt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не проходили тестирование</a:t>
            </a:r>
            <a:endParaRPr lang="fr-FR" alt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71F459-65B4-4F0F-A9E1-3ACB1FC8A34E}"/>
              </a:ext>
            </a:extLst>
          </p:cNvPr>
          <p:cNvCxnSpPr/>
          <p:nvPr/>
        </p:nvCxnSpPr>
        <p:spPr>
          <a:xfrm flipH="1">
            <a:off x="3382963" y="1905000"/>
            <a:ext cx="2825750" cy="2841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627E03-907C-4C9A-AE0E-C9C0B1ADE018}"/>
              </a:ext>
            </a:extLst>
          </p:cNvPr>
          <p:cNvCxnSpPr/>
          <p:nvPr/>
        </p:nvCxnSpPr>
        <p:spPr>
          <a:xfrm>
            <a:off x="6135688" y="1905000"/>
            <a:ext cx="2724150" cy="314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7316C4-E8C5-4F6D-8D40-DBCBF7A0556F}"/>
              </a:ext>
            </a:extLst>
          </p:cNvPr>
          <p:cNvCxnSpPr/>
          <p:nvPr/>
        </p:nvCxnSpPr>
        <p:spPr>
          <a:xfrm>
            <a:off x="3382963" y="2663825"/>
            <a:ext cx="0" cy="257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B80B3A-460A-429B-A252-5D50607744E2}"/>
              </a:ext>
            </a:extLst>
          </p:cNvPr>
          <p:cNvCxnSpPr/>
          <p:nvPr/>
        </p:nvCxnSpPr>
        <p:spPr>
          <a:xfrm>
            <a:off x="3382963" y="3308350"/>
            <a:ext cx="0" cy="309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220D3D-A9D5-4D22-85EF-202FA383A247}"/>
              </a:ext>
            </a:extLst>
          </p:cNvPr>
          <p:cNvCxnSpPr/>
          <p:nvPr/>
        </p:nvCxnSpPr>
        <p:spPr>
          <a:xfrm>
            <a:off x="3382963" y="3308350"/>
            <a:ext cx="5276850" cy="309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A5FBE0-33D3-4F3E-878A-099BC0562FF4}"/>
              </a:ext>
            </a:extLst>
          </p:cNvPr>
          <p:cNvCxnSpPr/>
          <p:nvPr/>
        </p:nvCxnSpPr>
        <p:spPr>
          <a:xfrm>
            <a:off x="3383899" y="4313237"/>
            <a:ext cx="0" cy="31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42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63061C-1A41-483F-ACE1-0308A289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017369"/>
            <a:ext cx="11232001" cy="4237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GB" altLang="en-US" sz="18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800" b="1" dirty="0"/>
              <a:t>После подтверждения</a:t>
            </a:r>
            <a:r>
              <a:rPr lang="ru-RU" sz="1800" dirty="0"/>
              <a:t> хронической инфекции </a:t>
            </a:r>
            <a:r>
              <a:rPr lang="ru-RU" sz="1800" b="1" dirty="0"/>
              <a:t>вирусного</a:t>
            </a:r>
            <a:r>
              <a:rPr lang="ru-RU" sz="1800" dirty="0"/>
              <a:t> </a:t>
            </a:r>
            <a:r>
              <a:rPr lang="ru-RU" sz="1800" b="1" dirty="0"/>
              <a:t>гепатита С </a:t>
            </a:r>
            <a:r>
              <a:rPr lang="ru-RU" sz="1800" dirty="0"/>
              <a:t>пациент </a:t>
            </a:r>
            <a:r>
              <a:rPr lang="ru-RU" sz="1800" b="1" dirty="0"/>
              <a:t>проходит первичное обследование, </a:t>
            </a:r>
            <a:r>
              <a:rPr lang="ru-RU" sz="1800" dirty="0"/>
              <a:t>и проводится оценка соответствия критериям для назначения ПППД.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800" b="1" dirty="0"/>
              <a:t>Критериями исключения для назначения ПППД </a:t>
            </a:r>
            <a:r>
              <a:rPr lang="ru-RU" sz="1800" dirty="0"/>
              <a:t>были: неоплазия в терминальной стадии, прогрессирующая/терминальная стадия заболевания, беременность/кормление грудью, неконтролируемые тяжелые психические заболевания, вирусная нагрузка ВИЧ &gt; 1000 копий/мл, исходный гемоглобин &lt; 9 г/</a:t>
            </a:r>
            <a:r>
              <a:rPr lang="ru-RU" sz="1800" dirty="0" err="1"/>
              <a:t>дл</a:t>
            </a:r>
            <a:r>
              <a:rPr lang="ru-RU" sz="1800" dirty="0"/>
              <a:t> для схемы, содержащей </a:t>
            </a:r>
            <a:r>
              <a:rPr lang="ru-RU" sz="1800" dirty="0" err="1"/>
              <a:t>рибавирин</a:t>
            </a:r>
            <a:r>
              <a:rPr lang="ru-RU" sz="1800" dirty="0"/>
              <a:t>, возраст младше 18 лет.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800" b="1" dirty="0"/>
              <a:t>В начале</a:t>
            </a:r>
            <a:r>
              <a:rPr lang="ru-RU" sz="1800" dirty="0"/>
              <a:t> реализации программы лечение </a:t>
            </a:r>
            <a:r>
              <a:rPr lang="ru-RU" sz="1800" b="1" dirty="0"/>
              <a:t>ПППД</a:t>
            </a:r>
            <a:r>
              <a:rPr lang="en-US" sz="1800" b="1" dirty="0"/>
              <a:t> </a:t>
            </a:r>
            <a:r>
              <a:rPr lang="ru-RU" sz="1800" b="1" dirty="0"/>
              <a:t>начиналось в НЦТ</a:t>
            </a:r>
            <a:r>
              <a:rPr lang="en-US" sz="1800" b="1" dirty="0"/>
              <a:t> </a:t>
            </a:r>
            <a:r>
              <a:rPr lang="en-US" sz="1800" dirty="0"/>
              <a:t>(</a:t>
            </a:r>
            <a:r>
              <a:rPr lang="en-US" sz="1800" b="1" dirty="0"/>
              <a:t>7-</a:t>
            </a:r>
            <a:r>
              <a:rPr lang="ru-RU" sz="1800" b="1" dirty="0"/>
              <a:t>дневная госпитализация</a:t>
            </a:r>
            <a:r>
              <a:rPr lang="ru-RU" sz="1800" dirty="0"/>
              <a:t>), затем продолжалось </a:t>
            </a:r>
            <a:r>
              <a:rPr lang="ru-RU" sz="1800" b="1" dirty="0"/>
              <a:t>в амбулаторных условиях под непосредственным наблюдением </a:t>
            </a:r>
            <a:r>
              <a:rPr lang="ru-RU" sz="1800" dirty="0"/>
              <a:t>или как </a:t>
            </a:r>
            <a:r>
              <a:rPr lang="ru-RU" sz="1800" b="1" dirty="0"/>
              <a:t>самостоятельно принимаемая терапия</a:t>
            </a:r>
            <a:r>
              <a:rPr lang="en-US" sz="1800" dirty="0"/>
              <a:t>. </a:t>
            </a:r>
            <a:r>
              <a:rPr lang="ru-RU" sz="1800" b="1" dirty="0"/>
              <a:t>Позже</a:t>
            </a:r>
            <a:r>
              <a:rPr lang="ru-RU" sz="1800" dirty="0"/>
              <a:t> пациенты начинали </a:t>
            </a:r>
            <a:r>
              <a:rPr lang="ru-RU" sz="1800" b="1" dirty="0"/>
              <a:t>лечение амбулаторно.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Пациенты в </a:t>
            </a:r>
            <a:r>
              <a:rPr lang="ru-RU" sz="1800" b="1" dirty="0"/>
              <a:t>пенитенциарной системе госпитализировались </a:t>
            </a:r>
            <a:r>
              <a:rPr lang="ru-RU" sz="1800" dirty="0"/>
              <a:t>на весь срок лечения.</a:t>
            </a:r>
            <a:endParaRPr lang="en-US" sz="1800" dirty="0"/>
          </a:p>
          <a:p>
            <a:pPr>
              <a:lnSpc>
                <a:spcPct val="100000"/>
              </a:lnSpc>
              <a:defRPr/>
            </a:pPr>
            <a:endParaRPr lang="en-GB" altLang="en-US" sz="1800" dirty="0"/>
          </a:p>
          <a:p>
            <a:pPr>
              <a:lnSpc>
                <a:spcPct val="100000"/>
              </a:lnSpc>
              <a:defRPr/>
            </a:pPr>
            <a:endParaRPr lang="en-GB" altLang="en-US" sz="1800" dirty="0"/>
          </a:p>
          <a:p>
            <a:pPr>
              <a:lnSpc>
                <a:spcPct val="100000"/>
              </a:lnSpc>
              <a:defRPr/>
            </a:pPr>
            <a:endParaRPr lang="en-US" sz="1800" dirty="0">
              <a:solidFill>
                <a:schemeClr val="dk1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GB" altLang="en-US" sz="1800" dirty="0"/>
          </a:p>
          <a:p>
            <a:pPr>
              <a:buFont typeface="Arial" charset="0"/>
              <a:buChar char="•"/>
              <a:defRPr/>
            </a:pPr>
            <a:endParaRPr lang="en-GB" altLang="en-US" sz="18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27BD8-CB0C-45DB-B425-5B2CF0D2B0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A7F67-5A94-41C2-A3FA-C36496BCE9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5617408" cy="176613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A187-3738-4EB4-B80D-55D510D6A0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1E98BD-B6CF-4CA8-B37C-6906C79D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05" y="297369"/>
            <a:ext cx="8160000" cy="720000"/>
          </a:xfrm>
        </p:spPr>
        <p:txBody>
          <a:bodyPr/>
          <a:lstStyle/>
          <a:p>
            <a:r>
              <a:rPr lang="ru-RU" dirty="0"/>
              <a:t>Критерии для назначения ПППД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7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63061C-1A41-483F-ACE1-0308A289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1600" b="1" dirty="0"/>
              <a:t>Перед началом лечения</a:t>
            </a:r>
            <a:r>
              <a:rPr lang="en-US" altLang="en-US" sz="1600" b="1" dirty="0"/>
              <a:t>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en-US" sz="1600" dirty="0"/>
              <a:t>ПЦР на вирусный гепатит С</a:t>
            </a:r>
            <a:r>
              <a:rPr lang="en-US" altLang="en-US" sz="1600" dirty="0"/>
              <a:t>, </a:t>
            </a:r>
            <a:r>
              <a:rPr lang="ru-RU" altLang="en-US" sz="1600" dirty="0"/>
              <a:t>серотип</a:t>
            </a:r>
            <a:endParaRPr lang="en-US" altLang="en-US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en-US" sz="1600" dirty="0"/>
              <a:t>Тестирование на вирусный гепатит В</a:t>
            </a:r>
            <a:endParaRPr lang="en-US" altLang="en-US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en-US" sz="1600" dirty="0"/>
              <a:t>Тест на ВИЧ-инфекцию и число клеток </a:t>
            </a:r>
            <a:r>
              <a:rPr lang="en-US" altLang="en-US" sz="1600" dirty="0"/>
              <a:t>CD4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en-US" sz="1600" dirty="0"/>
              <a:t>Клиническое и биологическое обследование</a:t>
            </a:r>
            <a:endParaRPr lang="en-US" altLang="en-US" sz="1600" dirty="0"/>
          </a:p>
          <a:p>
            <a:pPr fontAlgn="ctr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 err="1"/>
              <a:t>Эластометрия</a:t>
            </a:r>
            <a:r>
              <a:rPr lang="ru-RU" sz="1600" dirty="0"/>
              <a:t> печени (</a:t>
            </a:r>
            <a:r>
              <a:rPr lang="ru-RU" sz="1600" dirty="0" err="1"/>
              <a:t>Фиброскан</a:t>
            </a:r>
            <a:r>
              <a:rPr lang="ru-RU" sz="1600" dirty="0"/>
              <a:t>)</a:t>
            </a:r>
            <a:r>
              <a:rPr lang="en-GB" sz="1600" dirty="0"/>
              <a:t>: </a:t>
            </a:r>
          </a:p>
          <a:p>
            <a:pPr fontAlgn="ctr">
              <a:defRPr/>
            </a:pPr>
            <a:r>
              <a:rPr lang="en-GB" sz="1600" dirty="0"/>
              <a:t> </a:t>
            </a:r>
            <a:r>
              <a:rPr lang="ru-RU" sz="1600" dirty="0"/>
              <a:t>При продвинутой стадии заболевания</a:t>
            </a:r>
            <a:endParaRPr lang="en-GB" sz="1600" dirty="0"/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/>
              <a:t>АФП</a:t>
            </a:r>
            <a:r>
              <a:rPr lang="en-GB" sz="1600" dirty="0"/>
              <a:t> (</a:t>
            </a:r>
            <a:r>
              <a:rPr lang="ru-RU" sz="1600" dirty="0"/>
              <a:t>продвинутая стадия </a:t>
            </a:r>
            <a:r>
              <a:rPr lang="en-GB" sz="1600" dirty="0"/>
              <a:t>F3/F4)</a:t>
            </a:r>
            <a:endParaRPr lang="fr-FR" sz="1600" dirty="0"/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/>
              <a:t>Ультразвуковое исследование</a:t>
            </a:r>
            <a:r>
              <a:rPr lang="en-GB" sz="1600" dirty="0"/>
              <a:t> </a:t>
            </a:r>
            <a:r>
              <a:rPr lang="fr-FR" sz="1600" dirty="0"/>
              <a:t>(</a:t>
            </a:r>
            <a:r>
              <a:rPr lang="ru-RU" sz="1600" dirty="0"/>
              <a:t>при</a:t>
            </a:r>
            <a:r>
              <a:rPr lang="fr-FR" sz="1600" dirty="0"/>
              <a:t> F4)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/>
              <a:t>Гастроскопия при </a:t>
            </a:r>
            <a:r>
              <a:rPr lang="ru-RU" sz="1600" dirty="0" err="1"/>
              <a:t>эластометрии</a:t>
            </a:r>
            <a:r>
              <a:rPr lang="ru-RU" sz="1600" dirty="0"/>
              <a:t> печени (</a:t>
            </a:r>
            <a:r>
              <a:rPr lang="ru-RU" sz="1600" dirty="0" err="1"/>
              <a:t>фиброскан</a:t>
            </a:r>
            <a:r>
              <a:rPr lang="ru-RU" sz="1600" dirty="0"/>
              <a:t>)</a:t>
            </a:r>
            <a:r>
              <a:rPr lang="en-US" sz="1600" dirty="0"/>
              <a:t>&gt;20k</a:t>
            </a:r>
            <a:r>
              <a:rPr lang="ru-RU" sz="1600" dirty="0"/>
              <a:t>Па</a:t>
            </a:r>
            <a:r>
              <a:rPr lang="en-US" sz="1600" dirty="0"/>
              <a:t> </a:t>
            </a:r>
            <a:r>
              <a:rPr lang="ru-RU" sz="1600" dirty="0"/>
              <a:t>и тромбоцитах </a:t>
            </a:r>
            <a:r>
              <a:rPr lang="en-US" sz="1600" dirty="0"/>
              <a:t>&lt; 150 000 </a:t>
            </a:r>
            <a:endParaRPr lang="fr-FR" sz="1600" dirty="0"/>
          </a:p>
          <a:p>
            <a:pPr lvl="1" fontAlgn="ctr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altLang="en-US" sz="1600" b="1" dirty="0"/>
          </a:p>
          <a:p>
            <a:pPr>
              <a:defRPr/>
            </a:pPr>
            <a:r>
              <a:rPr lang="ru-RU" altLang="en-US" sz="1600" b="1" dirty="0"/>
              <a:t>После завершения лечения ПППД</a:t>
            </a:r>
            <a:r>
              <a:rPr lang="en-GB" altLang="en-US" sz="1600" b="1" dirty="0"/>
              <a:t>: </a:t>
            </a:r>
            <a:r>
              <a:rPr lang="en-GB" altLang="en-US" sz="1600" dirty="0"/>
              <a:t>12</a:t>
            </a:r>
            <a:r>
              <a:rPr lang="ru-RU" altLang="en-US" sz="1600" dirty="0"/>
              <a:t>-недельный</a:t>
            </a:r>
            <a:r>
              <a:rPr lang="en-GB" altLang="en-US" sz="1600" dirty="0"/>
              <a:t> </a:t>
            </a:r>
            <a:r>
              <a:rPr lang="ru-RU" altLang="en-US" sz="1600" dirty="0"/>
              <a:t>устойчивый вирусологический ответ </a:t>
            </a:r>
            <a:r>
              <a:rPr lang="en-GB" altLang="en-US" sz="1600" dirty="0"/>
              <a:t>(</a:t>
            </a:r>
            <a:r>
              <a:rPr lang="ru-RU" altLang="en-US" sz="1600" dirty="0"/>
              <a:t>УВО</a:t>
            </a:r>
            <a:r>
              <a:rPr lang="en-GB" altLang="en-US" sz="1600" dirty="0"/>
              <a:t>12) </a:t>
            </a:r>
            <a:r>
              <a:rPr lang="ru-RU" altLang="en-US" sz="1600" dirty="0"/>
              <a:t>ПЦР на ВГС или вирусная нагрузка</a:t>
            </a:r>
            <a:endParaRPr lang="en-GB" alt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27BD8-CB0C-45DB-B425-5B2CF0D2B0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A7F67-5A94-41C2-A3FA-C36496BCE9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5617408" cy="176613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A187-3738-4EB4-B80D-55D510D6A0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1E98BD-B6CF-4CA8-B37C-6906C79D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8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F919B-201B-4CE7-95DE-B98A9DAAE6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EF9B6-FA2B-4946-8108-43D23B1627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6055558" cy="277412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832A2-A68D-43EF-AA7B-EDBEE22184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0BE8E5-5155-43FF-A75F-08BBA789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59999"/>
            <a:ext cx="8864026" cy="720000"/>
          </a:xfrm>
        </p:spPr>
        <p:txBody>
          <a:bodyPr/>
          <a:lstStyle/>
          <a:p>
            <a:r>
              <a:rPr lang="ru-RU" dirty="0"/>
              <a:t>График мониторинга</a:t>
            </a:r>
            <a:r>
              <a:rPr lang="en-US" dirty="0"/>
              <a:t>: </a:t>
            </a:r>
            <a:r>
              <a:rPr lang="ru-RU" dirty="0"/>
              <a:t>лечение МЛУ-ТБ и</a:t>
            </a:r>
            <a:r>
              <a:rPr lang="en-US" dirty="0"/>
              <a:t> </a:t>
            </a:r>
            <a:r>
              <a:rPr lang="ru-RU" dirty="0"/>
              <a:t>прием ПППД</a:t>
            </a:r>
            <a:endParaRPr lang="en-US" dirty="0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987E0B18-2CD2-4A17-A4C6-25D256EC3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58343"/>
              </p:ext>
            </p:extLst>
          </p:nvPr>
        </p:nvGraphicFramePr>
        <p:xfrm>
          <a:off x="751562" y="1307075"/>
          <a:ext cx="10821312" cy="4702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2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45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45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3761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Обследование</a:t>
                      </a:r>
                      <a:r>
                        <a:rPr lang="fr-FR" sz="1400" b="1" dirty="0">
                          <a:effectLst/>
                        </a:rPr>
                        <a:t>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Мониторинг</a:t>
                      </a:r>
                      <a:r>
                        <a:rPr lang="fr-FR" sz="1800" dirty="0">
                          <a:effectLst/>
                        </a:rPr>
                        <a:t> (</a:t>
                      </a:r>
                      <a:r>
                        <a:rPr lang="ru-RU" sz="1800" dirty="0">
                          <a:effectLst/>
                        </a:rPr>
                        <a:t>недели</a:t>
                      </a:r>
                      <a:r>
                        <a:rPr lang="fr-FR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 начала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8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12</a:t>
                      </a:r>
                      <a:r>
                        <a:rPr lang="fr-FR" sz="1400" b="1" baseline="30000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24</a:t>
                      </a:r>
                      <a:r>
                        <a:rPr lang="fr-FR" sz="1400" b="1" baseline="30000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 недель после лечения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1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Анамнез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3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Клиническое обследование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3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ИМТ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Анализ крови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0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Коагулограмма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6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Ферменты печени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АЛТ, АСТ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6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Гамма-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глутамилтрансфераза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6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Билирубин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общий</a:t>
                      </a:r>
                      <a:r>
                        <a:rPr lang="en-GB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6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Креатинин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0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Альбумин при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F4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6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Глюкоза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014" marR="42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E5D8368-53FE-4A28-A1B6-ED2FA7C7C50F}"/>
              </a:ext>
            </a:extLst>
          </p:cNvPr>
          <p:cNvSpPr/>
          <p:nvPr/>
        </p:nvSpPr>
        <p:spPr>
          <a:xfrm>
            <a:off x="769938" y="6145971"/>
            <a:ext cx="4587009" cy="13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baseline="30000" dirty="0">
                <a:solidFill>
                  <a:schemeClr val="tx1"/>
                </a:solidFill>
              </a:rPr>
              <a:t>1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для пациентов на </a:t>
            </a:r>
            <a:r>
              <a:rPr lang="en-US" sz="1200" b="1" dirty="0">
                <a:solidFill>
                  <a:schemeClr val="tx1"/>
                </a:solidFill>
              </a:rPr>
              <a:t>12</a:t>
            </a:r>
            <a:r>
              <a:rPr lang="ru-RU" sz="1200" b="1" dirty="0">
                <a:solidFill>
                  <a:schemeClr val="tx1"/>
                </a:solidFill>
              </a:rPr>
              <a:t>-недельном лечении </a:t>
            </a:r>
            <a:endParaRPr lang="en-US" sz="1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b="1" baseline="30000" dirty="0">
                <a:solidFill>
                  <a:schemeClr val="tx1"/>
                </a:solidFill>
              </a:rPr>
              <a:t>2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для пациентов на </a:t>
            </a:r>
            <a:r>
              <a:rPr lang="en-US" sz="1200" b="1" dirty="0">
                <a:solidFill>
                  <a:schemeClr val="tx1"/>
                </a:solidFill>
              </a:rPr>
              <a:t>24</a:t>
            </a:r>
            <a:r>
              <a:rPr lang="ru-RU" sz="1200" b="1" dirty="0">
                <a:solidFill>
                  <a:schemeClr val="tx1"/>
                </a:solidFill>
              </a:rPr>
              <a:t>-недельном лечении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4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F3372-8EE2-4704-BA15-F224DD1D3E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01/12/2020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8FC58-C94F-4C69-95E1-2AD8452939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92991" y="6580588"/>
            <a:ext cx="5607883" cy="176613"/>
          </a:xfrm>
        </p:spPr>
        <p:txBody>
          <a:bodyPr/>
          <a:lstStyle/>
          <a:p>
            <a:r>
              <a:rPr lang="en-GB" dirty="0"/>
              <a:t>|     </a:t>
            </a:r>
            <a:r>
              <a:rPr lang="ru-RU" dirty="0"/>
              <a:t>Лечение гепатита С противовирусными препаратами прямого действия у больных МЛУ-ТБ в Армении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45C51-EB50-4409-8CF9-65DAC6D811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F8565DD-34A4-4363-BACF-68CCC7ED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05" y="158864"/>
            <a:ext cx="8160000" cy="720000"/>
          </a:xfrm>
        </p:spPr>
        <p:txBody>
          <a:bodyPr/>
          <a:lstStyle/>
          <a:p>
            <a:r>
              <a:rPr lang="ru-RU" dirty="0"/>
              <a:t>Включение пациентов для оценки безопасности и эффективности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FC5DBF-7CF1-4677-A6B5-68D60D77A752}"/>
              </a:ext>
            </a:extLst>
          </p:cNvPr>
          <p:cNvSpPr/>
          <p:nvPr/>
        </p:nvSpPr>
        <p:spPr>
          <a:xfrm>
            <a:off x="435695" y="5744442"/>
            <a:ext cx="10980738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* </a:t>
            </a:r>
            <a:r>
              <a:rPr lang="ru-RU" altLang="en-US" sz="1200" dirty="0">
                <a:solidFill>
                  <a:schemeClr val="tx1"/>
                </a:solidFill>
              </a:rPr>
              <a:t>Пациентам был поставлен диагноз активного гепатита С в </a:t>
            </a:r>
            <a:r>
              <a:rPr lang="en-US" altLang="en-US" sz="1200" dirty="0">
                <a:solidFill>
                  <a:schemeClr val="tx1"/>
                </a:solidFill>
              </a:rPr>
              <a:t>2016</a:t>
            </a:r>
            <a:r>
              <a:rPr lang="ru-RU" altLang="en-US" sz="1200" dirty="0">
                <a:solidFill>
                  <a:schemeClr val="tx1"/>
                </a:solidFill>
              </a:rPr>
              <a:t> г.,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ru-RU" altLang="en-US" sz="1200" dirty="0">
                <a:solidFill>
                  <a:schemeClr val="tx1"/>
                </a:solidFill>
              </a:rPr>
              <a:t>но они начали лечение МЛУ-ТБ до периода проведения исследования</a:t>
            </a:r>
            <a:r>
              <a:rPr lang="en-US" altLang="en-US" sz="12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* </a:t>
            </a:r>
            <a:r>
              <a:rPr lang="ru-RU" sz="1200" dirty="0">
                <a:solidFill>
                  <a:schemeClr val="tx1"/>
                </a:solidFill>
              </a:rPr>
              <a:t>Доза </a:t>
            </a:r>
            <a:r>
              <a:rPr lang="ru-RU" sz="1200" dirty="0" err="1">
                <a:solidFill>
                  <a:schemeClr val="tx1"/>
                </a:solidFill>
              </a:rPr>
              <a:t>даклатасвира</a:t>
            </a:r>
            <a:r>
              <a:rPr lang="ru-RU" sz="1200" dirty="0">
                <a:solidFill>
                  <a:schemeClr val="tx1"/>
                </a:solidFill>
              </a:rPr>
              <a:t> была увеличена до </a:t>
            </a:r>
            <a:r>
              <a:rPr lang="en-US" sz="1200" dirty="0">
                <a:solidFill>
                  <a:schemeClr val="tx1"/>
                </a:solidFill>
              </a:rPr>
              <a:t>90 </a:t>
            </a:r>
            <a:r>
              <a:rPr lang="ru-RU" sz="1200" dirty="0">
                <a:solidFill>
                  <a:schemeClr val="tx1"/>
                </a:solidFill>
              </a:rPr>
              <a:t>мг у пациентов, схема АРТ которых содержала </a:t>
            </a:r>
            <a:r>
              <a:rPr lang="ru-RU" sz="1200" dirty="0" err="1">
                <a:solidFill>
                  <a:schemeClr val="tx1"/>
                </a:solidFill>
              </a:rPr>
              <a:t>эфавиренз</a:t>
            </a:r>
            <a:r>
              <a:rPr lang="ru-RU" sz="1200" dirty="0">
                <a:solidFill>
                  <a:schemeClr val="tx1"/>
                </a:solidFill>
              </a:rPr>
              <a:t> или </a:t>
            </a:r>
            <a:r>
              <a:rPr lang="ru-RU" sz="1200" dirty="0" err="1">
                <a:solidFill>
                  <a:schemeClr val="tx1"/>
                </a:solidFill>
              </a:rPr>
              <a:t>невирапин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429D27-83EF-47D9-A0FA-D0238914B82D}"/>
              </a:ext>
            </a:extLst>
          </p:cNvPr>
          <p:cNvGrpSpPr/>
          <p:nvPr/>
        </p:nvGrpSpPr>
        <p:grpSpPr>
          <a:xfrm>
            <a:off x="1120776" y="1328627"/>
            <a:ext cx="9804400" cy="4167187"/>
            <a:chOff x="111125" y="1176338"/>
            <a:chExt cx="10614025" cy="4684712"/>
          </a:xfrm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8CAEFF46-F497-4C21-AF7B-5797E52EB8F4}"/>
                </a:ext>
              </a:extLst>
            </p:cNvPr>
            <p:cNvSpPr/>
            <p:nvPr/>
          </p:nvSpPr>
          <p:spPr>
            <a:xfrm>
              <a:off x="1614488" y="1176338"/>
              <a:ext cx="3521075" cy="914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50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 </a:t>
              </a:r>
              <a:r>
                <a:rPr lang="ru-RU" altLang="en-US" sz="1600" b="1" dirty="0">
                  <a:solidFill>
                    <a:schemeClr val="tx1"/>
                  </a:solidFill>
                </a:rPr>
                <a:t>пациентов с активным гепатитом С из </a:t>
              </a:r>
              <a:r>
                <a:rPr lang="ru-RU" altLang="en-US" sz="1600" b="1" dirty="0" err="1">
                  <a:solidFill>
                    <a:schemeClr val="tx1"/>
                  </a:solidFill>
                </a:rPr>
                <a:t>проспективной</a:t>
              </a:r>
              <a:r>
                <a:rPr lang="ru-RU" altLang="en-US" sz="1600" b="1" dirty="0">
                  <a:solidFill>
                    <a:schemeClr val="tx1"/>
                  </a:solidFill>
                </a:rPr>
                <a:t> когорты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C8630212-9E0D-4BCF-9A02-D3CC2728AD4F}"/>
                </a:ext>
              </a:extLst>
            </p:cNvPr>
            <p:cNvSpPr/>
            <p:nvPr/>
          </p:nvSpPr>
          <p:spPr>
            <a:xfrm>
              <a:off x="6124575" y="1176338"/>
              <a:ext cx="3451225" cy="914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20</a:t>
              </a:r>
              <a:r>
                <a:rPr lang="en-US" altLang="en-US" sz="1600" b="1" dirty="0"/>
                <a:t> </a:t>
              </a:r>
              <a:r>
                <a:rPr lang="ru-RU" altLang="en-US" sz="1600" b="1" dirty="0">
                  <a:solidFill>
                    <a:schemeClr val="tx1"/>
                  </a:solidFill>
                </a:rPr>
                <a:t>пациентов с активным гепатитом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C </a:t>
              </a:r>
              <a:r>
                <a:rPr lang="ru-RU" altLang="en-US" sz="1600" b="1" dirty="0">
                  <a:solidFill>
                    <a:schemeClr val="tx1"/>
                  </a:solidFill>
                </a:rPr>
                <a:t>из ретроспективной когорты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*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4D827B6E-C3D1-4D75-AE71-7C0CEC826223}"/>
                </a:ext>
              </a:extLst>
            </p:cNvPr>
            <p:cNvSpPr/>
            <p:nvPr/>
          </p:nvSpPr>
          <p:spPr>
            <a:xfrm>
              <a:off x="111125" y="2206625"/>
              <a:ext cx="2379663" cy="11930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4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  <a:r>
                <a:rPr lang="ru-RU" sz="1600" b="1" dirty="0">
                  <a:solidFill>
                    <a:schemeClr val="tx1"/>
                  </a:solidFill>
                </a:rPr>
                <a:t>пациента начали прием ПППД из исследования в </a:t>
              </a:r>
              <a:r>
                <a:rPr lang="en-US" sz="1600" b="1" dirty="0">
                  <a:solidFill>
                    <a:schemeClr val="tx1"/>
                  </a:solidFill>
                </a:rPr>
                <a:t> 2019</a:t>
              </a:r>
            </a:p>
          </p:txBody>
        </p:sp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FB9AF5DB-EE03-44CE-A296-BBD21FA384D6}"/>
                </a:ext>
              </a:extLst>
            </p:cNvPr>
            <p:cNvSpPr/>
            <p:nvPr/>
          </p:nvSpPr>
          <p:spPr>
            <a:xfrm>
              <a:off x="4100513" y="2722563"/>
              <a:ext cx="3070225" cy="914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66 </a:t>
              </a:r>
              <a:r>
                <a:rPr lang="ru-RU" altLang="en-US" sz="1600" b="1" dirty="0">
                  <a:solidFill>
                    <a:schemeClr val="tx1"/>
                  </a:solidFill>
                </a:rPr>
                <a:t>пациентов имели нелеченый активный гепатит С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2903F413-A044-45A0-98B4-E2876CF2C784}"/>
                </a:ext>
              </a:extLst>
            </p:cNvPr>
            <p:cNvSpPr/>
            <p:nvPr/>
          </p:nvSpPr>
          <p:spPr>
            <a:xfrm>
              <a:off x="4100513" y="4108450"/>
              <a:ext cx="3167062" cy="914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40 (60</a:t>
              </a:r>
              <a:r>
                <a:rPr lang="ru-RU" sz="2000" b="1" dirty="0">
                  <a:solidFill>
                    <a:srgbClr val="FF0000"/>
                  </a:solidFill>
                </a:rPr>
                <a:t>,</a:t>
              </a:r>
              <a:r>
                <a:rPr lang="en-US" sz="2000" b="1" dirty="0">
                  <a:solidFill>
                    <a:srgbClr val="FF0000"/>
                  </a:solidFill>
                </a:rPr>
                <a:t>6%) </a:t>
              </a:r>
              <a:r>
                <a:rPr lang="ru-RU" sz="1600" b="1" dirty="0">
                  <a:solidFill>
                    <a:schemeClr val="tx1"/>
                  </a:solidFill>
                </a:rPr>
                <a:t>пациентов начали лечение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Down Arrow 1">
              <a:extLst>
                <a:ext uri="{FF2B5EF4-FFF2-40B4-BE49-F238E27FC236}">
                  <a16:creationId xmlns:a16="http://schemas.microsoft.com/office/drawing/2014/main" id="{BAB3270F-3949-4931-B4E5-CEC5814702D7}"/>
                </a:ext>
              </a:extLst>
            </p:cNvPr>
            <p:cNvSpPr/>
            <p:nvPr/>
          </p:nvSpPr>
          <p:spPr>
            <a:xfrm>
              <a:off x="5386388" y="3646488"/>
              <a:ext cx="498475" cy="4619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" name="Down Arrow 10">
              <a:extLst>
                <a:ext uri="{FF2B5EF4-FFF2-40B4-BE49-F238E27FC236}">
                  <a16:creationId xmlns:a16="http://schemas.microsoft.com/office/drawing/2014/main" id="{CB435C50-2959-457B-94E9-8AD9B92BD0E2}"/>
                </a:ext>
              </a:extLst>
            </p:cNvPr>
            <p:cNvSpPr/>
            <p:nvPr/>
          </p:nvSpPr>
          <p:spPr>
            <a:xfrm>
              <a:off x="4583113" y="2095500"/>
              <a:ext cx="484187" cy="61753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" name="Down Arrow 14">
              <a:extLst>
                <a:ext uri="{FF2B5EF4-FFF2-40B4-BE49-F238E27FC236}">
                  <a16:creationId xmlns:a16="http://schemas.microsoft.com/office/drawing/2014/main" id="{A5B27C19-25DB-4CC2-8724-F66C480FDDA1}"/>
                </a:ext>
              </a:extLst>
            </p:cNvPr>
            <p:cNvSpPr/>
            <p:nvPr/>
          </p:nvSpPr>
          <p:spPr>
            <a:xfrm>
              <a:off x="6137275" y="2092325"/>
              <a:ext cx="485775" cy="61753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544E064-98E5-4E2F-A7A9-12FAC3845EBD}"/>
                </a:ext>
              </a:extLst>
            </p:cNvPr>
            <p:cNvCxnSpPr/>
            <p:nvPr/>
          </p:nvCxnSpPr>
          <p:spPr>
            <a:xfrm flipH="1">
              <a:off x="2490788" y="2398713"/>
              <a:ext cx="22304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C344B5E0-059B-493A-BA46-D27D086B744F}"/>
                </a:ext>
              </a:extLst>
            </p:cNvPr>
            <p:cNvSpPr/>
            <p:nvPr/>
          </p:nvSpPr>
          <p:spPr>
            <a:xfrm>
              <a:off x="4100513" y="5365750"/>
              <a:ext cx="3167062" cy="4953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12 </a:t>
              </a:r>
              <a:r>
                <a:rPr lang="ru-RU" sz="1600" b="1" dirty="0">
                  <a:solidFill>
                    <a:schemeClr val="tx1"/>
                  </a:solidFill>
                </a:rPr>
                <a:t>недель</a:t>
              </a:r>
              <a:r>
                <a:rPr lang="en-US" sz="1600" b="1" dirty="0">
                  <a:solidFill>
                    <a:schemeClr val="tx1"/>
                  </a:solidFill>
                </a:rPr>
                <a:t> DCV+SOF (n=33)</a:t>
              </a:r>
            </a:p>
          </p:txBody>
        </p:sp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A67E7BEA-E3AC-4EAA-AC9A-880429C8F6FF}"/>
                </a:ext>
              </a:extLst>
            </p:cNvPr>
            <p:cNvSpPr/>
            <p:nvPr/>
          </p:nvSpPr>
          <p:spPr>
            <a:xfrm>
              <a:off x="642938" y="5365750"/>
              <a:ext cx="3167062" cy="4953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24 </a:t>
              </a:r>
              <a:r>
                <a:rPr lang="ru-RU" sz="1600" b="1" dirty="0">
                  <a:solidFill>
                    <a:schemeClr val="tx1"/>
                  </a:solidFill>
                </a:rPr>
                <a:t>недель</a:t>
              </a:r>
              <a:r>
                <a:rPr lang="en-US" sz="1600" b="1" dirty="0">
                  <a:solidFill>
                    <a:schemeClr val="tx1"/>
                  </a:solidFill>
                </a:rPr>
                <a:t> DCV+SOF+RBV (n=2)</a:t>
              </a:r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DCFDB643-C18A-4733-95E5-81DEDF068C33}"/>
                </a:ext>
              </a:extLst>
            </p:cNvPr>
            <p:cNvSpPr/>
            <p:nvPr/>
          </p:nvSpPr>
          <p:spPr>
            <a:xfrm>
              <a:off x="7558088" y="5349875"/>
              <a:ext cx="3167062" cy="4953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12 </a:t>
              </a:r>
              <a:r>
                <a:rPr lang="ru-RU" sz="1600" b="1" dirty="0">
                  <a:solidFill>
                    <a:schemeClr val="tx1"/>
                  </a:solidFill>
                </a:rPr>
                <a:t>недель</a:t>
              </a:r>
              <a:r>
                <a:rPr lang="en-US" sz="1600" b="1" dirty="0">
                  <a:solidFill>
                    <a:schemeClr val="tx1"/>
                  </a:solidFill>
                </a:rPr>
                <a:t> LDV+SOF (n=5)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E311E5-7355-4AF3-A020-9EEF8C574161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5683250" y="5022850"/>
              <a:ext cx="0" cy="174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0326F7-6C4E-472F-BC51-FF5EE483500A}"/>
                </a:ext>
              </a:extLst>
            </p:cNvPr>
            <p:cNvCxnSpPr/>
            <p:nvPr/>
          </p:nvCxnSpPr>
          <p:spPr>
            <a:xfrm flipV="1">
              <a:off x="2225675" y="5162550"/>
              <a:ext cx="6916738" cy="349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8C334E4-A539-49FD-978D-0F95542FD31B}"/>
                </a:ext>
              </a:extLst>
            </p:cNvPr>
            <p:cNvCxnSpPr>
              <a:endCxn id="20" idx="0"/>
            </p:cNvCxnSpPr>
            <p:nvPr/>
          </p:nvCxnSpPr>
          <p:spPr>
            <a:xfrm>
              <a:off x="2225675" y="5205413"/>
              <a:ext cx="0" cy="1603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D4F26AE-98B5-480D-90F4-C9A081EEEA12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5683250" y="5200650"/>
              <a:ext cx="1588" cy="165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83E5392-3460-430F-B436-411D2DC064E3}"/>
                </a:ext>
              </a:extLst>
            </p:cNvPr>
            <p:cNvCxnSpPr>
              <a:endCxn id="21" idx="0"/>
            </p:cNvCxnSpPr>
            <p:nvPr/>
          </p:nvCxnSpPr>
          <p:spPr>
            <a:xfrm>
              <a:off x="9142413" y="5160963"/>
              <a:ext cx="0" cy="1889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088255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2qp xmlns="4f8844e5-dbc7-4a99-914b-4c1e544e1600">
      <UserInfo>
        <DisplayName/>
        <AccountId xsi:nil="true"/>
        <AccountType/>
      </UserInfo>
    </g2qp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4F4F8C673C242A40081C9183480EA" ma:contentTypeVersion="13" ma:contentTypeDescription="Create a new document." ma:contentTypeScope="" ma:versionID="7a2f86739d7f07f4c42e7e4622459cce">
  <xsd:schema xmlns:xsd="http://www.w3.org/2001/XMLSchema" xmlns:xs="http://www.w3.org/2001/XMLSchema" xmlns:p="http://schemas.microsoft.com/office/2006/metadata/properties" xmlns:ns2="4f8844e5-dbc7-4a99-914b-4c1e544e1600" xmlns:ns3="3039acbe-0701-4809-b89c-56ec6dbdc121" targetNamespace="http://schemas.microsoft.com/office/2006/metadata/properties" ma:root="true" ma:fieldsID="45024638fd1c9ebaa4f72fdea80ddb33" ns2:_="" ns3:_="">
    <xsd:import namespace="4f8844e5-dbc7-4a99-914b-4c1e544e1600"/>
    <xsd:import namespace="3039acbe-0701-4809-b89c-56ec6dbdc1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g2qp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844e5-dbc7-4a99-914b-4c1e544e1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g2qp" ma:index="10" nillable="true" ma:displayName="Person or Group" ma:list="UserInfo" ma:internalName="g2qp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9acbe-0701-4809-b89c-56ec6dbdc12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40FC7D-9136-4D77-9568-0B193065B6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76E29D-49F0-404E-8B82-B3F0081FF70A}">
  <ds:schemaRefs>
    <ds:schemaRef ds:uri="http://purl.org/dc/elements/1.1/"/>
    <ds:schemaRef ds:uri="http://schemas.microsoft.com/office/2006/metadata/properties"/>
    <ds:schemaRef ds:uri="3039acbe-0701-4809-b89c-56ec6dbdc121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f8844e5-dbc7-4a99-914b-4c1e544e160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FAA9E4-8CB6-4337-8B4D-94A14148304D}">
  <ds:schemaRefs>
    <ds:schemaRef ds:uri="3039acbe-0701-4809-b89c-56ec6dbdc121"/>
    <ds:schemaRef ds:uri="4f8844e5-dbc7-4a99-914b-4c1e544e16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2255</Words>
  <Application>Microsoft Macintosh PowerPoint</Application>
  <PresentationFormat>Widescreen</PresentationFormat>
  <Paragraphs>366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Ebrima</vt:lpstr>
      <vt:lpstr>Symbol</vt:lpstr>
      <vt:lpstr>Times New Roman</vt:lpstr>
      <vt:lpstr>Calibri</vt:lpstr>
      <vt:lpstr>Arial</vt:lpstr>
      <vt:lpstr>Wingdings</vt:lpstr>
      <vt:lpstr>2_Office Theme</vt:lpstr>
      <vt:lpstr>Graphique</vt:lpstr>
      <vt:lpstr>Лечение вирусного гепатита С противовирусными препаратами прямого действия у больных туберкулезом с множественной лекарственной устойчивостью возбудителя в Армении  Опыт Национальной программы борьбы с ТБ и организации «Врачи без границ»  </vt:lpstr>
      <vt:lpstr> Программа по борьбе с вирусным гепатитом С/ МЛУ-ТБ в Армении (1) </vt:lpstr>
      <vt:lpstr> Программа по борьбе с вирусным гепатитом С/ МЛУ-ТБ в Армении (2) </vt:lpstr>
      <vt:lpstr>Чтобы оценить распространенность хронического активного вирусного гепатита С среди больных МЛУ-ТБ</vt:lpstr>
      <vt:lpstr>Результаты: распространенность ВГС</vt:lpstr>
      <vt:lpstr>Критерии для назначения ПППД</vt:lpstr>
      <vt:lpstr>Мониторинг</vt:lpstr>
      <vt:lpstr>График мониторинга: лечение МЛУ-ТБ и прием ПППД</vt:lpstr>
      <vt:lpstr>Включение пациентов для оценки безопасности и эффективности</vt:lpstr>
      <vt:lpstr>Результаты: исход лечения ПППД</vt:lpstr>
      <vt:lpstr>Результаты: исход лечения ПППД(1)</vt:lpstr>
      <vt:lpstr>Результаты: нежелательные явления при лечении ПППД (n=39)</vt:lpstr>
      <vt:lpstr>Результаты: трудности и сильные стороны</vt:lpstr>
      <vt:lpstr>Вывод (1)</vt:lpstr>
      <vt:lpstr>Вывод (2)</vt:lpstr>
      <vt:lpstr>Выражение благодарности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GFATM – WHO/EURO bilateral update on mSTR progress</dc:title>
  <dc:creator>YEDILBAYEV, Askar</dc:creator>
  <cp:lastModifiedBy>Татьяна Полунина</cp:lastModifiedBy>
  <cp:revision>102</cp:revision>
  <dcterms:created xsi:type="dcterms:W3CDTF">2020-07-13T16:27:25Z</dcterms:created>
  <dcterms:modified xsi:type="dcterms:W3CDTF">2020-12-01T17:43:33Z</dcterms:modified>
</cp:coreProperties>
</file>